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8" r:id="rId2"/>
    <p:sldId id="362" r:id="rId3"/>
    <p:sldId id="312" r:id="rId4"/>
    <p:sldId id="261" r:id="rId5"/>
    <p:sldId id="256" r:id="rId6"/>
    <p:sldId id="416" r:id="rId7"/>
    <p:sldId id="418" r:id="rId8"/>
    <p:sldId id="260" r:id="rId9"/>
    <p:sldId id="266" r:id="rId10"/>
    <p:sldId id="352" r:id="rId11"/>
    <p:sldId id="314" r:id="rId12"/>
    <p:sldId id="265" r:id="rId13"/>
    <p:sldId id="414" r:id="rId14"/>
    <p:sldId id="415" r:id="rId15"/>
    <p:sldId id="412" r:id="rId16"/>
    <p:sldId id="413" r:id="rId17"/>
    <p:sldId id="363" r:id="rId18"/>
    <p:sldId id="357" r:id="rId19"/>
    <p:sldId id="417" r:id="rId20"/>
    <p:sldId id="3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F8F8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6281"/>
  </p:normalViewPr>
  <p:slideViewPr>
    <p:cSldViewPr snapToGrid="0">
      <p:cViewPr varScale="1">
        <p:scale>
          <a:sx n="89" d="100"/>
          <a:sy n="89" d="100"/>
        </p:scale>
        <p:origin x="168" y="7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ohn%20Garland\Desktop\mech%20v%20manual\Logging%20fatalites%20in%20Oregon%20since%20194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OR &amp; WA LOGGING FATALITIES </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630933086362584"/>
          <c:y val="0.13020545877792378"/>
          <c:w val="0.78358486439195096"/>
          <c:h val="0.72088764946048411"/>
        </c:manualLayout>
      </c:layout>
      <c:barChart>
        <c:barDir val="bar"/>
        <c:grouping val="clustered"/>
        <c:varyColors val="0"/>
        <c:ser>
          <c:idx val="0"/>
          <c:order val="0"/>
          <c:tx>
            <c:strRef>
              <c:f>Sheet1!$G$7</c:f>
              <c:strCache>
                <c:ptCount val="1"/>
                <c:pt idx="0">
                  <c:v>Column2</c:v>
                </c:pt>
              </c:strCache>
            </c:strRef>
          </c:tx>
          <c:spPr>
            <a:solidFill>
              <a:schemeClr val="accent2"/>
            </a:solidFill>
            <a:ln>
              <a:noFill/>
            </a:ln>
            <a:effectLst/>
          </c:spPr>
          <c:invertIfNegative val="0"/>
          <c:dLbls>
            <c:dLbl>
              <c:idx val="1"/>
              <c:layout>
                <c:manualLayout>
                  <c:x val="1.3888888888888888E-2"/>
                  <c:y val="4.6296296296295444E-3"/>
                </c:manualLayout>
              </c:layout>
              <c:tx>
                <c:rich>
                  <a:bodyPr/>
                  <a:lstStyle/>
                  <a:p>
                    <a:r>
                      <a:rPr lang="en-US"/>
                      <a:t>1998-2015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84C-4FC0-B67D-1340FC4ABED7}"/>
                </c:ext>
              </c:extLst>
            </c:dLbl>
            <c:dLbl>
              <c:idx val="4"/>
              <c:delete val="1"/>
              <c:extLst>
                <c:ext xmlns:c15="http://schemas.microsoft.com/office/drawing/2012/chart" uri="{CE6537A1-D6FC-4f65-9D91-7224C49458BB}"/>
                <c:ext xmlns:c16="http://schemas.microsoft.com/office/drawing/2014/chart" uri="{C3380CC4-5D6E-409C-BE32-E72D297353CC}">
                  <c16:uniqueId val="{00000001-484C-4FC0-B67D-1340FC4ABED7}"/>
                </c:ext>
              </c:extLst>
            </c:dLbl>
            <c:dLbl>
              <c:idx val="5"/>
              <c:layout>
                <c:manualLayout>
                  <c:x val="1.3888888888888788E-2"/>
                  <c:y val="4.6296296296295444E-3"/>
                </c:manualLayout>
              </c:layout>
              <c:tx>
                <c:rich>
                  <a:bodyPr/>
                  <a:lstStyle/>
                  <a:p>
                    <a:r>
                      <a:rPr lang="en-US"/>
                      <a:t>1995-2016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84C-4FC0-B67D-1340FC4ABED7}"/>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Sheet1!$F$8:$F$15</c:f>
              <c:strCache>
                <c:ptCount val="8"/>
                <c:pt idx="1">
                  <c:v>59 fatalities</c:v>
                </c:pt>
                <c:pt idx="2">
                  <c:v>46 % cutting</c:v>
                </c:pt>
                <c:pt idx="3">
                  <c:v>27% yarding</c:v>
                </c:pt>
                <c:pt idx="5">
                  <c:v>99 fatalities</c:v>
                </c:pt>
                <c:pt idx="6">
                  <c:v>31% cutting</c:v>
                </c:pt>
                <c:pt idx="7">
                  <c:v>27% yarding</c:v>
                </c:pt>
              </c:strCache>
            </c:strRef>
          </c:cat>
          <c:val>
            <c:numRef>
              <c:f>Sheet1!$G$8:$G$15</c:f>
              <c:numCache>
                <c:formatCode>General</c:formatCode>
                <c:ptCount val="8"/>
                <c:pt idx="1">
                  <c:v>59</c:v>
                </c:pt>
                <c:pt idx="2">
                  <c:v>27</c:v>
                </c:pt>
                <c:pt idx="3">
                  <c:v>16</c:v>
                </c:pt>
                <c:pt idx="4">
                  <c:v>0</c:v>
                </c:pt>
                <c:pt idx="5">
                  <c:v>99</c:v>
                </c:pt>
                <c:pt idx="6">
                  <c:v>31</c:v>
                </c:pt>
                <c:pt idx="7">
                  <c:v>27</c:v>
                </c:pt>
              </c:numCache>
            </c:numRef>
          </c:val>
          <c:extLst>
            <c:ext xmlns:c16="http://schemas.microsoft.com/office/drawing/2014/chart" uri="{C3380CC4-5D6E-409C-BE32-E72D297353CC}">
              <c16:uniqueId val="{00000003-484C-4FC0-B67D-1340FC4ABED7}"/>
            </c:ext>
          </c:extLst>
        </c:ser>
        <c:dLbls>
          <c:dLblPos val="outEnd"/>
          <c:showLegendKey val="0"/>
          <c:showVal val="1"/>
          <c:showCatName val="0"/>
          <c:showSerName val="0"/>
          <c:showPercent val="0"/>
          <c:showBubbleSize val="0"/>
        </c:dLbls>
        <c:gapWidth val="182"/>
        <c:axId val="413389280"/>
        <c:axId val="413386656"/>
      </c:barChart>
      <c:catAx>
        <c:axId val="4133892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13386656"/>
        <c:crosses val="autoZero"/>
        <c:auto val="1"/>
        <c:lblAlgn val="ctr"/>
        <c:lblOffset val="100"/>
        <c:noMultiLvlLbl val="0"/>
      </c:catAx>
      <c:valAx>
        <c:axId val="413386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13389280"/>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1" dirty="0"/>
              <a:t>Oregon</a:t>
            </a:r>
            <a:r>
              <a:rPr lang="en-US" sz="3600" b="1" baseline="0" dirty="0"/>
              <a:t> l</a:t>
            </a:r>
            <a:r>
              <a:rPr lang="en-US" sz="3600" b="1" dirty="0"/>
              <a:t>ogging fatalities 1945 - 2022</a:t>
            </a:r>
          </a:p>
        </c:rich>
      </c:tx>
      <c:layout>
        <c:manualLayout>
          <c:xMode val="edge"/>
          <c:yMode val="edge"/>
          <c:x val="0.24889968426568379"/>
          <c:y val="0.23080688151348694"/>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Logging fatalities</c:v>
                </c:pt>
              </c:strCache>
            </c:strRef>
          </c:tx>
          <c:spPr>
            <a:ln w="28575" cap="rnd">
              <a:solidFill>
                <a:schemeClr val="accent1"/>
              </a:solidFill>
              <a:round/>
            </a:ln>
            <a:effectLst/>
          </c:spPr>
          <c:marker>
            <c:symbol val="none"/>
          </c:marker>
          <c:cat>
            <c:numRef>
              <c:f>Sheet1!$A$2:$A$79</c:f>
              <c:numCache>
                <c:formatCode>General</c:formatCode>
                <c:ptCount val="78"/>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pt idx="74">
                  <c:v>2019</c:v>
                </c:pt>
                <c:pt idx="75">
                  <c:v>2020</c:v>
                </c:pt>
                <c:pt idx="76">
                  <c:v>2021</c:v>
                </c:pt>
                <c:pt idx="77">
                  <c:v>2022</c:v>
                </c:pt>
              </c:numCache>
            </c:numRef>
          </c:cat>
          <c:val>
            <c:numRef>
              <c:f>Sheet1!$B$2:$B$79</c:f>
              <c:numCache>
                <c:formatCode>General</c:formatCode>
                <c:ptCount val="78"/>
                <c:pt idx="0">
                  <c:v>32</c:v>
                </c:pt>
                <c:pt idx="1">
                  <c:v>33</c:v>
                </c:pt>
                <c:pt idx="2">
                  <c:v>50</c:v>
                </c:pt>
                <c:pt idx="3">
                  <c:v>65</c:v>
                </c:pt>
                <c:pt idx="4">
                  <c:v>50</c:v>
                </c:pt>
                <c:pt idx="5">
                  <c:v>90</c:v>
                </c:pt>
                <c:pt idx="6">
                  <c:v>68</c:v>
                </c:pt>
                <c:pt idx="7">
                  <c:v>67</c:v>
                </c:pt>
                <c:pt idx="8">
                  <c:v>58</c:v>
                </c:pt>
                <c:pt idx="9">
                  <c:v>48</c:v>
                </c:pt>
                <c:pt idx="10">
                  <c:v>70</c:v>
                </c:pt>
                <c:pt idx="11">
                  <c:v>64</c:v>
                </c:pt>
                <c:pt idx="12">
                  <c:v>50</c:v>
                </c:pt>
                <c:pt idx="13">
                  <c:v>42</c:v>
                </c:pt>
                <c:pt idx="14">
                  <c:v>59</c:v>
                </c:pt>
                <c:pt idx="15">
                  <c:v>40</c:v>
                </c:pt>
                <c:pt idx="16">
                  <c:v>37</c:v>
                </c:pt>
                <c:pt idx="17">
                  <c:v>32</c:v>
                </c:pt>
                <c:pt idx="18">
                  <c:v>35</c:v>
                </c:pt>
                <c:pt idx="19">
                  <c:v>34</c:v>
                </c:pt>
                <c:pt idx="20">
                  <c:v>20</c:v>
                </c:pt>
                <c:pt idx="21">
                  <c:v>45</c:v>
                </c:pt>
                <c:pt idx="22">
                  <c:v>32</c:v>
                </c:pt>
                <c:pt idx="23">
                  <c:v>40</c:v>
                </c:pt>
                <c:pt idx="24">
                  <c:v>28</c:v>
                </c:pt>
                <c:pt idx="25">
                  <c:v>37</c:v>
                </c:pt>
                <c:pt idx="26">
                  <c:v>42</c:v>
                </c:pt>
                <c:pt idx="27">
                  <c:v>26</c:v>
                </c:pt>
                <c:pt idx="28">
                  <c:v>37</c:v>
                </c:pt>
                <c:pt idx="29">
                  <c:v>26</c:v>
                </c:pt>
                <c:pt idx="30">
                  <c:v>25</c:v>
                </c:pt>
                <c:pt idx="31">
                  <c:v>28</c:v>
                </c:pt>
                <c:pt idx="32">
                  <c:v>37</c:v>
                </c:pt>
                <c:pt idx="33">
                  <c:v>29</c:v>
                </c:pt>
                <c:pt idx="34">
                  <c:v>26</c:v>
                </c:pt>
                <c:pt idx="35">
                  <c:v>18</c:v>
                </c:pt>
                <c:pt idx="36">
                  <c:v>12</c:v>
                </c:pt>
                <c:pt idx="37">
                  <c:v>17</c:v>
                </c:pt>
                <c:pt idx="38">
                  <c:v>25</c:v>
                </c:pt>
                <c:pt idx="39">
                  <c:v>18</c:v>
                </c:pt>
                <c:pt idx="40">
                  <c:v>27</c:v>
                </c:pt>
                <c:pt idx="41">
                  <c:v>27</c:v>
                </c:pt>
                <c:pt idx="42">
                  <c:v>15</c:v>
                </c:pt>
                <c:pt idx="43">
                  <c:v>22</c:v>
                </c:pt>
                <c:pt idx="44">
                  <c:v>22</c:v>
                </c:pt>
                <c:pt idx="45">
                  <c:v>19</c:v>
                </c:pt>
                <c:pt idx="46">
                  <c:v>13</c:v>
                </c:pt>
                <c:pt idx="47">
                  <c:v>3</c:v>
                </c:pt>
                <c:pt idx="48">
                  <c:v>11</c:v>
                </c:pt>
                <c:pt idx="49">
                  <c:v>7</c:v>
                </c:pt>
                <c:pt idx="50">
                  <c:v>3</c:v>
                </c:pt>
                <c:pt idx="51">
                  <c:v>9</c:v>
                </c:pt>
                <c:pt idx="52">
                  <c:v>1</c:v>
                </c:pt>
                <c:pt idx="53">
                  <c:v>7</c:v>
                </c:pt>
                <c:pt idx="54">
                  <c:v>2</c:v>
                </c:pt>
                <c:pt idx="55">
                  <c:v>9</c:v>
                </c:pt>
                <c:pt idx="56">
                  <c:v>5</c:v>
                </c:pt>
                <c:pt idx="57">
                  <c:v>7</c:v>
                </c:pt>
                <c:pt idx="58">
                  <c:v>8</c:v>
                </c:pt>
                <c:pt idx="59">
                  <c:v>8</c:v>
                </c:pt>
                <c:pt idx="60">
                  <c:v>3</c:v>
                </c:pt>
                <c:pt idx="61">
                  <c:v>7</c:v>
                </c:pt>
                <c:pt idx="62">
                  <c:v>3</c:v>
                </c:pt>
                <c:pt idx="63">
                  <c:v>7</c:v>
                </c:pt>
                <c:pt idx="64">
                  <c:v>4</c:v>
                </c:pt>
                <c:pt idx="65">
                  <c:v>3</c:v>
                </c:pt>
                <c:pt idx="66">
                  <c:v>4</c:v>
                </c:pt>
                <c:pt idx="67">
                  <c:v>3</c:v>
                </c:pt>
                <c:pt idx="68">
                  <c:v>6</c:v>
                </c:pt>
                <c:pt idx="69">
                  <c:v>3</c:v>
                </c:pt>
                <c:pt idx="70">
                  <c:v>9</c:v>
                </c:pt>
                <c:pt idx="71">
                  <c:v>5</c:v>
                </c:pt>
                <c:pt idx="72">
                  <c:v>3</c:v>
                </c:pt>
                <c:pt idx="73">
                  <c:v>7</c:v>
                </c:pt>
                <c:pt idx="74">
                  <c:v>4</c:v>
                </c:pt>
                <c:pt idx="75">
                  <c:v>4</c:v>
                </c:pt>
                <c:pt idx="76">
                  <c:v>2</c:v>
                </c:pt>
                <c:pt idx="77">
                  <c:v>2</c:v>
                </c:pt>
              </c:numCache>
            </c:numRef>
          </c:val>
          <c:smooth val="0"/>
          <c:extLst>
            <c:ext xmlns:c16="http://schemas.microsoft.com/office/drawing/2014/chart" uri="{C3380CC4-5D6E-409C-BE32-E72D297353CC}">
              <c16:uniqueId val="{00000000-0BB6-44C9-A51C-98849864C8E3}"/>
            </c:ext>
          </c:extLst>
        </c:ser>
        <c:dLbls>
          <c:showLegendKey val="0"/>
          <c:showVal val="0"/>
          <c:showCatName val="0"/>
          <c:showSerName val="0"/>
          <c:showPercent val="0"/>
          <c:showBubbleSize val="0"/>
        </c:dLbls>
        <c:smooth val="0"/>
        <c:axId val="431459432"/>
        <c:axId val="431466632"/>
      </c:lineChart>
      <c:catAx>
        <c:axId val="43145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466632"/>
        <c:crosses val="autoZero"/>
        <c:auto val="1"/>
        <c:lblAlgn val="ctr"/>
        <c:lblOffset val="100"/>
        <c:noMultiLvlLbl val="0"/>
      </c:catAx>
      <c:valAx>
        <c:axId val="431466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31459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0.52039</cdr:x>
      <cdr:y>0.22685</cdr:y>
    </cdr:from>
    <cdr:to>
      <cdr:x>0.75856</cdr:x>
      <cdr:y>0.29398</cdr:y>
    </cdr:to>
    <cdr:sp macro="" textlink="">
      <cdr:nvSpPr>
        <cdr:cNvPr id="2" name="TextBox 1">
          <a:extLst xmlns:a="http://schemas.openxmlformats.org/drawingml/2006/main">
            <a:ext uri="{FF2B5EF4-FFF2-40B4-BE49-F238E27FC236}">
              <a16:creationId xmlns:a16="http://schemas.microsoft.com/office/drawing/2014/main" id="{1566F4A4-D525-48DD-A638-2C791E14D529}"/>
            </a:ext>
          </a:extLst>
        </cdr:cNvPr>
        <cdr:cNvSpPr txBox="1"/>
      </cdr:nvSpPr>
      <cdr:spPr>
        <a:xfrm xmlns:a="http://schemas.openxmlformats.org/drawingml/2006/main">
          <a:off x="2430780" y="746760"/>
          <a:ext cx="1112520" cy="2209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0.50245</cdr:x>
      <cdr:y>0.2338</cdr:y>
    </cdr:from>
    <cdr:to>
      <cdr:x>0.69821</cdr:x>
      <cdr:y>0.32176</cdr:y>
    </cdr:to>
    <cdr:sp macro="" textlink="">
      <cdr:nvSpPr>
        <cdr:cNvPr id="3" name="TextBox 2">
          <a:extLst xmlns:a="http://schemas.openxmlformats.org/drawingml/2006/main">
            <a:ext uri="{FF2B5EF4-FFF2-40B4-BE49-F238E27FC236}">
              <a16:creationId xmlns:a16="http://schemas.microsoft.com/office/drawing/2014/main" id="{98C56A48-55AF-40E3-AF1D-2FBC19D5BCC8}"/>
            </a:ext>
          </a:extLst>
        </cdr:cNvPr>
        <cdr:cNvSpPr txBox="1"/>
      </cdr:nvSpPr>
      <cdr:spPr>
        <a:xfrm xmlns:a="http://schemas.openxmlformats.org/drawingml/2006/main">
          <a:off x="2346960" y="769620"/>
          <a:ext cx="914400" cy="2895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OR</a:t>
          </a:r>
          <a:r>
            <a:rPr lang="en-US" sz="2400" baseline="0" dirty="0"/>
            <a:t> DATA</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D87C5-7BEE-4354-87C6-5FDBDD99D4A4}"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242D4-91E1-4598-8BC7-412495902251}" type="slidenum">
              <a:rPr lang="en-US" smtClean="0"/>
              <a:t>‹#›</a:t>
            </a:fld>
            <a:endParaRPr lang="en-US"/>
          </a:p>
        </p:txBody>
      </p:sp>
    </p:spTree>
    <p:extLst>
      <p:ext uri="{BB962C8B-B14F-4D97-AF65-F5344CB8AC3E}">
        <p14:creationId xmlns:p14="http://schemas.microsoft.com/office/powerpoint/2010/main" val="336907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33631E9-92A2-86D4-DE47-AB9076E1036A}"/>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FA517736-FE2E-432C-0957-98EBD585B1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Footer Placeholder 3">
            <a:extLst>
              <a:ext uri="{FF2B5EF4-FFF2-40B4-BE49-F238E27FC236}">
                <a16:creationId xmlns:a16="http://schemas.microsoft.com/office/drawing/2014/main" id="{756A5EC0-CFA2-24CE-9F66-1C82B6BED2F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©2003 Garland &amp; Associates</a:t>
            </a:r>
          </a:p>
        </p:txBody>
      </p:sp>
      <p:sp>
        <p:nvSpPr>
          <p:cNvPr id="82949" name="Slide Number Placeholder 4">
            <a:extLst>
              <a:ext uri="{FF2B5EF4-FFF2-40B4-BE49-F238E27FC236}">
                <a16:creationId xmlns:a16="http://schemas.microsoft.com/office/drawing/2014/main" id="{5D7B1BD0-2AA7-2EE7-72A4-82ED45EBA6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D3D31E-A4A4-449B-9338-B6AB4C0EF7F9}" type="slidenum">
              <a:rPr lang="en-US" altLang="en-US" sz="1200"/>
              <a:pPr eaLnBrk="1" hangingPunct="1"/>
              <a:t>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242D4-91E1-4598-8BC7-412495902251}" type="slidenum">
              <a:rPr lang="en-US" smtClean="0"/>
              <a:t>7</a:t>
            </a:fld>
            <a:endParaRPr lang="en-US"/>
          </a:p>
        </p:txBody>
      </p:sp>
    </p:spTree>
    <p:extLst>
      <p:ext uri="{BB962C8B-B14F-4D97-AF65-F5344CB8AC3E}">
        <p14:creationId xmlns:p14="http://schemas.microsoft.com/office/powerpoint/2010/main" val="408198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1E3891F-3B18-4581-9D21-8343E9DFAE30}"/>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60812FA9-F523-9552-FDC4-0937411C00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Footer Placeholder 3">
            <a:extLst>
              <a:ext uri="{FF2B5EF4-FFF2-40B4-BE49-F238E27FC236}">
                <a16:creationId xmlns:a16="http://schemas.microsoft.com/office/drawing/2014/main" id="{C7759AC6-3EB1-EE83-F3CC-E048A3F69A3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©2003 Garland &amp; Associates</a:t>
            </a:r>
          </a:p>
        </p:txBody>
      </p:sp>
      <p:sp>
        <p:nvSpPr>
          <p:cNvPr id="69637" name="Slide Number Placeholder 4">
            <a:extLst>
              <a:ext uri="{FF2B5EF4-FFF2-40B4-BE49-F238E27FC236}">
                <a16:creationId xmlns:a16="http://schemas.microsoft.com/office/drawing/2014/main" id="{2F9CFB3A-4D4E-DFAC-7921-31F5D8290C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C5C5334-F849-4AFE-9A23-B1B02DA6BC3C}" type="slidenum">
              <a:rPr lang="en-US" altLang="en-US" sz="1200"/>
              <a:pPr eaLnBrk="1" hangingPunct="1"/>
              <a:t>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82A3187-CFFD-C6CC-43B7-5A69DF588DD4}"/>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8B5D23AD-15C7-E531-4B64-34514A3CE2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Footer Placeholder 3">
            <a:extLst>
              <a:ext uri="{FF2B5EF4-FFF2-40B4-BE49-F238E27FC236}">
                <a16:creationId xmlns:a16="http://schemas.microsoft.com/office/drawing/2014/main" id="{040972CE-2C6E-7860-AE0B-C07423F93A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©2003 Garland &amp; Associates</a:t>
            </a:r>
          </a:p>
        </p:txBody>
      </p:sp>
      <p:sp>
        <p:nvSpPr>
          <p:cNvPr id="70661" name="Slide Number Placeholder 4">
            <a:extLst>
              <a:ext uri="{FF2B5EF4-FFF2-40B4-BE49-F238E27FC236}">
                <a16:creationId xmlns:a16="http://schemas.microsoft.com/office/drawing/2014/main" id="{730212ED-B825-CB85-48AC-DD27581F97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313721-782E-4F59-A4BC-8B57BD345B94}" type="slidenum">
              <a:rPr lang="en-US" altLang="en-US" sz="1200"/>
              <a:pPr eaLnBrk="1" hangingPunct="1"/>
              <a:t>12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EXAMPLE</a:t>
            </a:r>
            <a:r>
              <a:rPr lang="en-US" baseline="0" dirty="0"/>
              <a:t> USE OF THANK YOU SLIDE</a:t>
            </a:r>
            <a:endParaRPr lang="en-US" dirty="0"/>
          </a:p>
        </p:txBody>
      </p:sp>
      <p:sp>
        <p:nvSpPr>
          <p:cNvPr id="4" name="Slide Number Placeholder 3"/>
          <p:cNvSpPr>
            <a:spLocks noGrp="1"/>
          </p:cNvSpPr>
          <p:nvPr>
            <p:ph type="sldNum" sz="quarter" idx="10"/>
          </p:nvPr>
        </p:nvSpPr>
        <p:spPr/>
        <p:txBody>
          <a:bodyPr/>
          <a:lstStyle/>
          <a:p>
            <a:fld id="{3711DCD2-733B-A34E-BD5F-8F73904A4BFE}" type="slidenum">
              <a:rPr lang="en-US" smtClean="0"/>
              <a:t>20</a:t>
            </a:fld>
            <a:endParaRPr lang="en-US"/>
          </a:p>
        </p:txBody>
      </p:sp>
    </p:spTree>
    <p:extLst>
      <p:ext uri="{BB962C8B-B14F-4D97-AF65-F5344CB8AC3E}">
        <p14:creationId xmlns:p14="http://schemas.microsoft.com/office/powerpoint/2010/main" val="355295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6E7D-3D20-9B33-AE93-8B5C8967A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753AB-1E70-558B-A719-0F0E0AC48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BF761B-708B-248A-84BC-6AC81F09443F}"/>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5" name="Footer Placeholder 4">
            <a:extLst>
              <a:ext uri="{FF2B5EF4-FFF2-40B4-BE49-F238E27FC236}">
                <a16:creationId xmlns:a16="http://schemas.microsoft.com/office/drawing/2014/main" id="{7B37DBC1-2349-068F-F46C-B048CC9FE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0CCD2-093D-4184-D887-EA6BCC82878B}"/>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39638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BD69-533B-5FC5-5E7F-9BB7C09F97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0AA879-8EB5-1EEC-5CC0-F8AA995F5C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C7E68-14D7-2BEA-4432-67351DB635A4}"/>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5" name="Footer Placeholder 4">
            <a:extLst>
              <a:ext uri="{FF2B5EF4-FFF2-40B4-BE49-F238E27FC236}">
                <a16:creationId xmlns:a16="http://schemas.microsoft.com/office/drawing/2014/main" id="{40417BD2-357F-89A4-19EE-F59DE2B0E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F3CE3-3FA5-5551-C8ED-3B00671D52A0}"/>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111094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EBA0E-3DE8-6488-0E38-AA67195199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3EB5E-CC2D-9923-9B16-62E4A44D6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9566F-268D-DBAE-CF0F-4C853B29AD95}"/>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5" name="Footer Placeholder 4">
            <a:extLst>
              <a:ext uri="{FF2B5EF4-FFF2-40B4-BE49-F238E27FC236}">
                <a16:creationId xmlns:a16="http://schemas.microsoft.com/office/drawing/2014/main" id="{BE585B96-12F7-7905-7F4D-96968F77F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395C1-DE65-3F21-5FA3-298D0F4979F2}"/>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869683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a:t>Click to edit Master title style</a:t>
            </a:r>
          </a:p>
        </p:txBody>
      </p:sp>
      <p:sp>
        <p:nvSpPr>
          <p:cNvPr id="3" name="Content Placeholder 2"/>
          <p:cNvSpPr>
            <a:spLocks noGrp="1"/>
          </p:cNvSpPr>
          <p:nvPr>
            <p:ph sz="half" idx="1"/>
          </p:nvPr>
        </p:nvSpPr>
        <p:spPr>
          <a:xfrm>
            <a:off x="1079500" y="2214563"/>
            <a:ext cx="5202767"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85467" y="2214563"/>
            <a:ext cx="5204884"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7CD3C7-548E-43C5-0567-8B044701E5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4BC795-DFEA-C16C-D0F6-BFEF508963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0397D8-5F59-1F1B-2D28-8667D064F015}"/>
              </a:ext>
            </a:extLst>
          </p:cNvPr>
          <p:cNvSpPr>
            <a:spLocks noGrp="1" noChangeArrowheads="1"/>
          </p:cNvSpPr>
          <p:nvPr>
            <p:ph type="sldNum" sz="quarter" idx="12"/>
          </p:nvPr>
        </p:nvSpPr>
        <p:spPr>
          <a:ln/>
        </p:spPr>
        <p:txBody>
          <a:bodyPr/>
          <a:lstStyle>
            <a:lvl1pPr>
              <a:defRPr/>
            </a:lvl1pPr>
          </a:lstStyle>
          <a:p>
            <a:fld id="{A489BEA4-919F-413C-BCB2-EBEAAC0E9D0E}" type="slidenum">
              <a:rPr lang="en-US" altLang="en-US"/>
              <a:pPr/>
              <a:t>‹#›</a:t>
            </a:fld>
            <a:endParaRPr lang="en-US" altLang="en-US"/>
          </a:p>
        </p:txBody>
      </p:sp>
    </p:spTree>
    <p:extLst>
      <p:ext uri="{BB962C8B-B14F-4D97-AF65-F5344CB8AC3E}">
        <p14:creationId xmlns:p14="http://schemas.microsoft.com/office/powerpoint/2010/main" val="57140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5222-A639-D52C-3E0F-C0FFD8F9D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B7177-C5FB-2B31-D9D0-C93277748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E958F-53CC-9AE7-942E-70728A510695}"/>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5" name="Footer Placeholder 4">
            <a:extLst>
              <a:ext uri="{FF2B5EF4-FFF2-40B4-BE49-F238E27FC236}">
                <a16:creationId xmlns:a16="http://schemas.microsoft.com/office/drawing/2014/main" id="{752123C0-6C49-C4AE-FE47-69A5DB5E8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1C932-4848-9289-F4E7-7B64A031C2BD}"/>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402802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8843-40DB-BC43-830F-89BA05DF3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1E31A4-809A-6B0E-C57E-6086B030C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3DD8D-2B40-2BA9-3AAF-82E585FE7749}"/>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5" name="Footer Placeholder 4">
            <a:extLst>
              <a:ext uri="{FF2B5EF4-FFF2-40B4-BE49-F238E27FC236}">
                <a16:creationId xmlns:a16="http://schemas.microsoft.com/office/drawing/2014/main" id="{56179BB6-D575-2E6D-D408-F85B3D5C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64104-7B12-7FE8-E7AB-9697820C52AF}"/>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421544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E282-0FD8-407C-0E3A-AFC9218CB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D5D35-D1A9-D281-253F-832270C1FD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D5C68-B972-6BF2-B4F5-2F791D6DC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A7ACA2-E29B-0323-FE2F-930DF2683E0B}"/>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6" name="Footer Placeholder 5">
            <a:extLst>
              <a:ext uri="{FF2B5EF4-FFF2-40B4-BE49-F238E27FC236}">
                <a16:creationId xmlns:a16="http://schemas.microsoft.com/office/drawing/2014/main" id="{8B26E9C6-28C6-8E86-264C-5FD3447F4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DED2E-A263-B464-D540-E80CCE47BE6B}"/>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108093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76D5-890D-D2E0-4A02-E68FA51728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4867C9-2B81-D5FC-E77A-ECB1AD32C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DCCE68-AEC8-9CF6-C94E-4CD882209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05AD91-BF10-39FF-D49F-129A097401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BA48C-3EA0-9421-55A8-D79F37D1E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8101-75CF-25CF-1B0A-4DFC130405C8}"/>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8" name="Footer Placeholder 7">
            <a:extLst>
              <a:ext uri="{FF2B5EF4-FFF2-40B4-BE49-F238E27FC236}">
                <a16:creationId xmlns:a16="http://schemas.microsoft.com/office/drawing/2014/main" id="{6EF2CB0D-26ED-9C10-8D84-AFD4C7ECF6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306A09-A059-C12B-08FB-F71ACF0DE693}"/>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3023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66E7-7123-95E3-3975-BF6C2E39CE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7EA1AB-AB9F-B0C1-4B61-69B8230F0776}"/>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4" name="Footer Placeholder 3">
            <a:extLst>
              <a:ext uri="{FF2B5EF4-FFF2-40B4-BE49-F238E27FC236}">
                <a16:creationId xmlns:a16="http://schemas.microsoft.com/office/drawing/2014/main" id="{D89C5F60-9F30-A721-4C70-C6DC2A100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A7F9A-A8D0-693B-2834-49AA89A928B8}"/>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189440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C1BE8-3BE8-5398-A30F-E3114EDA415A}"/>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3" name="Footer Placeholder 2">
            <a:extLst>
              <a:ext uri="{FF2B5EF4-FFF2-40B4-BE49-F238E27FC236}">
                <a16:creationId xmlns:a16="http://schemas.microsoft.com/office/drawing/2014/main" id="{E148CFFF-AE67-9027-BC47-DD16EA5120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D3679-3F2C-8AFC-F8FE-76DFC9326692}"/>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248252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9280-56F2-A30C-21B8-9D1A5C43F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886319-175B-1418-C6C3-902FE9280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ED0E4-8C06-58DE-A216-9DE34B67F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23A97-D363-528F-7BA4-BB78AA1794DA}"/>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6" name="Footer Placeholder 5">
            <a:extLst>
              <a:ext uri="{FF2B5EF4-FFF2-40B4-BE49-F238E27FC236}">
                <a16:creationId xmlns:a16="http://schemas.microsoft.com/office/drawing/2014/main" id="{44CD3192-170A-6B30-9F5F-911DBF203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94B8F-1A8A-847D-1F40-3A8057BB4BA4}"/>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24592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5A9A-B443-BF31-99B2-8CF7E3CD1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DC33F6-0656-DD6B-8D3D-BFF4C82A6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2073D1-3CC3-EAF0-E129-B109F8AEE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DB44B-F373-ED14-0BD7-E01F402D2409}"/>
              </a:ext>
            </a:extLst>
          </p:cNvPr>
          <p:cNvSpPr>
            <a:spLocks noGrp="1"/>
          </p:cNvSpPr>
          <p:nvPr>
            <p:ph type="dt" sz="half" idx="10"/>
          </p:nvPr>
        </p:nvSpPr>
        <p:spPr/>
        <p:txBody>
          <a:bodyPr/>
          <a:lstStyle/>
          <a:p>
            <a:fld id="{F61200EA-658B-47E4-8A08-228257F8369B}" type="datetimeFigureOut">
              <a:rPr lang="en-US" smtClean="0"/>
              <a:t>3/21/24</a:t>
            </a:fld>
            <a:endParaRPr lang="en-US"/>
          </a:p>
        </p:txBody>
      </p:sp>
      <p:sp>
        <p:nvSpPr>
          <p:cNvPr id="6" name="Footer Placeholder 5">
            <a:extLst>
              <a:ext uri="{FF2B5EF4-FFF2-40B4-BE49-F238E27FC236}">
                <a16:creationId xmlns:a16="http://schemas.microsoft.com/office/drawing/2014/main" id="{F0EB1E94-0A23-2D51-EBFA-3444B40C8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E57E6-958B-16EC-EC81-2BB10147C712}"/>
              </a:ext>
            </a:extLst>
          </p:cNvPr>
          <p:cNvSpPr>
            <a:spLocks noGrp="1"/>
          </p:cNvSpPr>
          <p:nvPr>
            <p:ph type="sldNum" sz="quarter" idx="12"/>
          </p:nvPr>
        </p:nvSpPr>
        <p:spPr/>
        <p:txBody>
          <a:bodyPr/>
          <a:lstStyle/>
          <a:p>
            <a:fld id="{DBCD7A38-C8D5-401F-90F5-2C90119EA70A}" type="slidenum">
              <a:rPr lang="en-US" smtClean="0"/>
              <a:t>‹#›</a:t>
            </a:fld>
            <a:endParaRPr lang="en-US"/>
          </a:p>
        </p:txBody>
      </p:sp>
    </p:spTree>
    <p:extLst>
      <p:ext uri="{BB962C8B-B14F-4D97-AF65-F5344CB8AC3E}">
        <p14:creationId xmlns:p14="http://schemas.microsoft.com/office/powerpoint/2010/main" val="228625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7DE09-3746-898B-386B-DB16FA40F2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1A5A0F-0AA9-8937-FE81-EEBA8E66F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A5A0D-32CA-EF8A-C8B8-162F6368A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200EA-658B-47E4-8A08-228257F8369B}" type="datetimeFigureOut">
              <a:rPr lang="en-US" smtClean="0"/>
              <a:t>3/21/24</a:t>
            </a:fld>
            <a:endParaRPr lang="en-US"/>
          </a:p>
        </p:txBody>
      </p:sp>
      <p:sp>
        <p:nvSpPr>
          <p:cNvPr id="5" name="Footer Placeholder 4">
            <a:extLst>
              <a:ext uri="{FF2B5EF4-FFF2-40B4-BE49-F238E27FC236}">
                <a16:creationId xmlns:a16="http://schemas.microsoft.com/office/drawing/2014/main" id="{BA9E1D8D-33A5-535E-0D43-49024AE9E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AA1599-55AE-4BF6-A9EF-EB271E5CC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D7A38-C8D5-401F-90F5-2C90119EA70A}" type="slidenum">
              <a:rPr lang="en-US" smtClean="0"/>
              <a:t>‹#›</a:t>
            </a:fld>
            <a:endParaRPr lang="en-US"/>
          </a:p>
        </p:txBody>
      </p:sp>
    </p:spTree>
    <p:extLst>
      <p:ext uri="{BB962C8B-B14F-4D97-AF65-F5344CB8AC3E}">
        <p14:creationId xmlns:p14="http://schemas.microsoft.com/office/powerpoint/2010/main" val="216080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hyperlink" Target="mailto:Tom.Bozicevic@dcbs.Oregon.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5F7A2C-2F0F-1140-A9E5-1E5152B56991}"/>
              </a:ext>
            </a:extLst>
          </p:cNvPr>
          <p:cNvPicPr>
            <a:picLocks noChangeAspect="1"/>
          </p:cNvPicPr>
          <p:nvPr/>
        </p:nvPicPr>
        <p:blipFill>
          <a:blip r:embed="rId2"/>
          <a:stretch>
            <a:fillRect/>
          </a:stretch>
        </p:blipFill>
        <p:spPr>
          <a:xfrm>
            <a:off x="35633349" y="54413447"/>
            <a:ext cx="5165575" cy="1539895"/>
          </a:xfrm>
          <a:prstGeom prst="rect">
            <a:avLst/>
          </a:prstGeom>
        </p:spPr>
      </p:pic>
      <p:pic>
        <p:nvPicPr>
          <p:cNvPr id="5" name="Picture 4">
            <a:extLst>
              <a:ext uri="{FF2B5EF4-FFF2-40B4-BE49-F238E27FC236}">
                <a16:creationId xmlns:a16="http://schemas.microsoft.com/office/drawing/2014/main" id="{5BE85EA2-D0D0-4E4D-BA8C-D5AF11E39B35}"/>
              </a:ext>
            </a:extLst>
          </p:cNvPr>
          <p:cNvPicPr>
            <a:picLocks noChangeAspect="1"/>
          </p:cNvPicPr>
          <p:nvPr/>
        </p:nvPicPr>
        <p:blipFill>
          <a:blip r:embed="rId2"/>
          <a:stretch>
            <a:fillRect/>
          </a:stretch>
        </p:blipFill>
        <p:spPr>
          <a:xfrm>
            <a:off x="35836549" y="54616647"/>
            <a:ext cx="5165575" cy="1539895"/>
          </a:xfrm>
          <a:prstGeom prst="rect">
            <a:avLst/>
          </a:prstGeom>
        </p:spPr>
      </p:pic>
      <p:pic>
        <p:nvPicPr>
          <p:cNvPr id="6" name="Picture 5">
            <a:extLst>
              <a:ext uri="{FF2B5EF4-FFF2-40B4-BE49-F238E27FC236}">
                <a16:creationId xmlns:a16="http://schemas.microsoft.com/office/drawing/2014/main" id="{49576710-247F-2E46-BB54-EFE2ED4CF685}"/>
              </a:ext>
            </a:extLst>
          </p:cNvPr>
          <p:cNvPicPr>
            <a:picLocks noChangeAspect="1"/>
          </p:cNvPicPr>
          <p:nvPr/>
        </p:nvPicPr>
        <p:blipFill>
          <a:blip r:embed="rId2"/>
          <a:stretch>
            <a:fillRect/>
          </a:stretch>
        </p:blipFill>
        <p:spPr>
          <a:xfrm>
            <a:off x="36039749" y="54819847"/>
            <a:ext cx="5165575" cy="1539895"/>
          </a:xfrm>
          <a:prstGeom prst="rect">
            <a:avLst/>
          </a:prstGeom>
        </p:spPr>
      </p:pic>
      <p:pic>
        <p:nvPicPr>
          <p:cNvPr id="7" name="Picture 6">
            <a:extLst>
              <a:ext uri="{FF2B5EF4-FFF2-40B4-BE49-F238E27FC236}">
                <a16:creationId xmlns:a16="http://schemas.microsoft.com/office/drawing/2014/main" id="{48816DF0-12BB-AE4E-978D-206D48B88371}"/>
              </a:ext>
            </a:extLst>
          </p:cNvPr>
          <p:cNvPicPr>
            <a:picLocks noChangeAspect="1"/>
          </p:cNvPicPr>
          <p:nvPr/>
        </p:nvPicPr>
        <p:blipFill>
          <a:blip r:embed="rId2"/>
          <a:stretch>
            <a:fillRect/>
          </a:stretch>
        </p:blipFill>
        <p:spPr>
          <a:xfrm>
            <a:off x="21336000" y="23478673"/>
            <a:ext cx="17555717" cy="5233487"/>
          </a:xfrm>
          <a:prstGeom prst="rect">
            <a:avLst/>
          </a:prstGeom>
        </p:spPr>
      </p:pic>
      <p:sp>
        <p:nvSpPr>
          <p:cNvPr id="8" name="Title 1">
            <a:extLst>
              <a:ext uri="{FF2B5EF4-FFF2-40B4-BE49-F238E27FC236}">
                <a16:creationId xmlns:a16="http://schemas.microsoft.com/office/drawing/2014/main" id="{F10200AC-C12A-6549-85F1-182D18EA29CF}"/>
              </a:ext>
            </a:extLst>
          </p:cNvPr>
          <p:cNvSpPr txBox="1">
            <a:spLocks/>
          </p:cNvSpPr>
          <p:nvPr/>
        </p:nvSpPr>
        <p:spPr>
          <a:xfrm>
            <a:off x="1270230" y="753797"/>
            <a:ext cx="9651539" cy="12782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3600" dirty="0">
                <a:solidFill>
                  <a:schemeClr val="accent6">
                    <a:lumMod val="75000"/>
                  </a:schemeClr>
                </a:solidFill>
                <a:effectLst/>
                <a:latin typeface="Rockwell" panose="02060603020205020403" pitchFamily="18" charset="77"/>
                <a:ea typeface="Times New Roman" panose="02020603050405020304" pitchFamily="18" charset="0"/>
              </a:rPr>
              <a:t>Origins and Status of the OROSHA Variance and Safety Results of Tethered Logging</a:t>
            </a:r>
          </a:p>
        </p:txBody>
      </p:sp>
      <p:sp>
        <p:nvSpPr>
          <p:cNvPr id="9" name="TextBox 8">
            <a:extLst>
              <a:ext uri="{FF2B5EF4-FFF2-40B4-BE49-F238E27FC236}">
                <a16:creationId xmlns:a16="http://schemas.microsoft.com/office/drawing/2014/main" id="{B601EC5F-D803-1F45-AD78-A540E24ECBE9}"/>
              </a:ext>
            </a:extLst>
          </p:cNvPr>
          <p:cNvSpPr txBox="1"/>
          <p:nvPr/>
        </p:nvSpPr>
        <p:spPr>
          <a:xfrm>
            <a:off x="1433894" y="2305615"/>
            <a:ext cx="9476612" cy="1938992"/>
          </a:xfrm>
          <a:prstGeom prst="rect">
            <a:avLst/>
          </a:prstGeom>
          <a:noFill/>
        </p:spPr>
        <p:txBody>
          <a:bodyPr wrap="square" rtlCol="0">
            <a:spAutoFit/>
          </a:bodyPr>
          <a:lstStyle/>
          <a:p>
            <a:pPr marL="0" marR="0" algn="ctr">
              <a:spcBef>
                <a:spcPts val="0"/>
              </a:spcBef>
              <a:spcAft>
                <a:spcPts val="0"/>
              </a:spcAft>
            </a:pPr>
            <a:r>
              <a:rPr lang="en-US" sz="2400" dirty="0">
                <a:effectLst/>
                <a:latin typeface=""/>
                <a:ea typeface="Times New Roman" panose="02020603050405020304" pitchFamily="18" charset="0"/>
              </a:rPr>
              <a:t>Dr. John J. Garland, PE</a:t>
            </a:r>
          </a:p>
          <a:p>
            <a:pPr marL="0" marR="0" algn="ctr">
              <a:spcBef>
                <a:spcPts val="0"/>
              </a:spcBef>
              <a:spcAft>
                <a:spcPts val="0"/>
              </a:spcAft>
            </a:pPr>
            <a:r>
              <a:rPr lang="en-US" sz="2400" dirty="0">
                <a:effectLst/>
                <a:latin typeface=""/>
                <a:ea typeface="Times New Roman" panose="02020603050405020304" pitchFamily="18" charset="0"/>
              </a:rPr>
              <a:t>Consulting Forest Engineer</a:t>
            </a:r>
          </a:p>
          <a:p>
            <a:pPr marL="0" marR="0" algn="ctr">
              <a:spcBef>
                <a:spcPts val="0"/>
              </a:spcBef>
              <a:spcAft>
                <a:spcPts val="0"/>
              </a:spcAft>
            </a:pPr>
            <a:r>
              <a:rPr lang="en-US" sz="2400" dirty="0">
                <a:latin typeface=""/>
                <a:ea typeface="Times New Roman" panose="02020603050405020304" pitchFamily="18" charset="0"/>
              </a:rPr>
              <a:t>Affiliate  Prof. DEOHS, U. Washington</a:t>
            </a:r>
          </a:p>
          <a:p>
            <a:pPr marL="0" marR="0" algn="ctr">
              <a:spcBef>
                <a:spcPts val="0"/>
              </a:spcBef>
              <a:spcAft>
                <a:spcPts val="0"/>
              </a:spcAft>
            </a:pPr>
            <a:r>
              <a:rPr lang="en-US" sz="2400" dirty="0">
                <a:effectLst/>
                <a:latin typeface=""/>
                <a:ea typeface="Times New Roman" panose="02020603050405020304" pitchFamily="18" charset="0"/>
              </a:rPr>
              <a:t>Prof Emeritus,  Forest Engineering, </a:t>
            </a:r>
            <a:r>
              <a:rPr lang="en-US" sz="2400" dirty="0">
                <a:latin typeface=""/>
                <a:ea typeface="Times New Roman" panose="02020603050405020304" pitchFamily="18" charset="0"/>
              </a:rPr>
              <a:t>Resources, &amp; Management</a:t>
            </a:r>
          </a:p>
          <a:p>
            <a:pPr marL="0" marR="0" algn="ctr">
              <a:spcBef>
                <a:spcPts val="0"/>
              </a:spcBef>
              <a:spcAft>
                <a:spcPts val="0"/>
              </a:spcAft>
            </a:pPr>
            <a:r>
              <a:rPr lang="en-US" sz="2400" dirty="0">
                <a:effectLst/>
                <a:latin typeface=""/>
                <a:ea typeface="Times New Roman" panose="02020603050405020304" pitchFamily="18" charset="0"/>
              </a:rPr>
              <a:t>Oregon State University</a:t>
            </a:r>
          </a:p>
        </p:txBody>
      </p:sp>
      <p:pic>
        <p:nvPicPr>
          <p:cNvPr id="11" name="Picture 10">
            <a:extLst>
              <a:ext uri="{FF2B5EF4-FFF2-40B4-BE49-F238E27FC236}">
                <a16:creationId xmlns:a16="http://schemas.microsoft.com/office/drawing/2014/main" id="{CB0BB9EF-0D52-BC45-B585-D246EBF1F04B}"/>
              </a:ext>
            </a:extLst>
          </p:cNvPr>
          <p:cNvPicPr>
            <a:picLocks noChangeAspect="1"/>
          </p:cNvPicPr>
          <p:nvPr/>
        </p:nvPicPr>
        <p:blipFill>
          <a:blip r:embed="rId3"/>
          <a:stretch>
            <a:fillRect/>
          </a:stretch>
        </p:blipFill>
        <p:spPr>
          <a:xfrm>
            <a:off x="6725229" y="5424424"/>
            <a:ext cx="4360204" cy="950976"/>
          </a:xfrm>
          <a:prstGeom prst="rect">
            <a:avLst/>
          </a:prstGeom>
        </p:spPr>
      </p:pic>
      <p:sp>
        <p:nvSpPr>
          <p:cNvPr id="12" name="Rectangle 11">
            <a:extLst>
              <a:ext uri="{FF2B5EF4-FFF2-40B4-BE49-F238E27FC236}">
                <a16:creationId xmlns:a16="http://schemas.microsoft.com/office/drawing/2014/main" id="{E3460298-6FC1-2A47-A25B-643DB617183A}"/>
              </a:ext>
            </a:extLst>
          </p:cNvPr>
          <p:cNvSpPr/>
          <p:nvPr/>
        </p:nvSpPr>
        <p:spPr>
          <a:xfrm>
            <a:off x="-235481" y="5017550"/>
            <a:ext cx="12834964" cy="134796"/>
          </a:xfrm>
          <a:prstGeom prst="rect">
            <a:avLst/>
          </a:prstGeom>
          <a:solidFill>
            <a:srgbClr val="6990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2E83"/>
              </a:solidFill>
            </a:endParaRPr>
          </a:p>
        </p:txBody>
      </p:sp>
      <p:pic>
        <p:nvPicPr>
          <p:cNvPr id="13" name="Picture 12">
            <a:extLst>
              <a:ext uri="{FF2B5EF4-FFF2-40B4-BE49-F238E27FC236}">
                <a16:creationId xmlns:a16="http://schemas.microsoft.com/office/drawing/2014/main" id="{4708BEB0-F827-F941-9270-C513C8E624E3}"/>
              </a:ext>
            </a:extLst>
          </p:cNvPr>
          <p:cNvPicPr>
            <a:picLocks noChangeAspect="1"/>
          </p:cNvPicPr>
          <p:nvPr/>
        </p:nvPicPr>
        <p:blipFill>
          <a:blip r:embed="rId4"/>
          <a:stretch>
            <a:fillRect/>
          </a:stretch>
        </p:blipFill>
        <p:spPr>
          <a:xfrm>
            <a:off x="609601" y="5699494"/>
            <a:ext cx="5247343" cy="400839"/>
          </a:xfrm>
          <a:prstGeom prst="rect">
            <a:avLst/>
          </a:prstGeom>
        </p:spPr>
      </p:pic>
    </p:spTree>
    <p:extLst>
      <p:ext uri="{BB962C8B-B14F-4D97-AF65-F5344CB8AC3E}">
        <p14:creationId xmlns:p14="http://schemas.microsoft.com/office/powerpoint/2010/main" val="29311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2AFE-7186-428C-A242-E98F7020DCD0}"/>
              </a:ext>
            </a:extLst>
          </p:cNvPr>
          <p:cNvSpPr>
            <a:spLocks noGrp="1"/>
          </p:cNvSpPr>
          <p:nvPr>
            <p:ph type="title"/>
          </p:nvPr>
        </p:nvSpPr>
        <p:spPr>
          <a:xfrm>
            <a:off x="247283" y="1041355"/>
            <a:ext cx="4566601" cy="1450757"/>
          </a:xfrm>
        </p:spPr>
        <p:txBody>
          <a:bodyPr>
            <a:normAutofit/>
          </a:bodyPr>
          <a:lstStyle/>
          <a:p>
            <a:r>
              <a:rPr lang="en-US" sz="2400" dirty="0">
                <a:latin typeface="Rockwell" panose="02060603020205020403" pitchFamily="18" charset="77"/>
              </a:rPr>
              <a:t>PONSSE systems in OR &amp; PNW only machines approved by co. </a:t>
            </a:r>
            <a:br>
              <a:rPr lang="en-US" sz="2400" dirty="0">
                <a:latin typeface="Rockwell" panose="02060603020205020403" pitchFamily="18" charset="77"/>
              </a:rPr>
            </a:br>
            <a:r>
              <a:rPr lang="en-US" sz="2400" dirty="0">
                <a:latin typeface="Rockwell" panose="02060603020205020403" pitchFamily="18" charset="77"/>
              </a:rPr>
              <a:t>For over 50%--no upper %</a:t>
            </a:r>
          </a:p>
        </p:txBody>
      </p:sp>
      <p:pic>
        <p:nvPicPr>
          <p:cNvPr id="5" name="Content Placeholder 4">
            <a:extLst>
              <a:ext uri="{FF2B5EF4-FFF2-40B4-BE49-F238E27FC236}">
                <a16:creationId xmlns:a16="http://schemas.microsoft.com/office/drawing/2014/main" id="{6705343E-B4DB-4516-B261-AC88986740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3884" y="1041355"/>
            <a:ext cx="7378116" cy="5533587"/>
          </a:xfrm>
        </p:spPr>
      </p:pic>
    </p:spTree>
    <p:extLst>
      <p:ext uri="{BB962C8B-B14F-4D97-AF65-F5344CB8AC3E}">
        <p14:creationId xmlns:p14="http://schemas.microsoft.com/office/powerpoint/2010/main" val="100931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88CCFA7-55AF-0CBA-E8B9-129EDE0DE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DDF73-166E-3988-80EB-8F92F1FD4C3C}"/>
              </a:ext>
            </a:extLst>
          </p:cNvPr>
          <p:cNvSpPr>
            <a:spLocks noGrp="1"/>
          </p:cNvSpPr>
          <p:nvPr>
            <p:ph type="title"/>
          </p:nvPr>
        </p:nvSpPr>
        <p:spPr>
          <a:xfrm>
            <a:off x="678995" y="683426"/>
            <a:ext cx="10058400" cy="611172"/>
          </a:xfrm>
        </p:spPr>
        <p:txBody>
          <a:bodyPr>
            <a:noAutofit/>
          </a:bodyPr>
          <a:lstStyle/>
          <a:p>
            <a:r>
              <a:rPr lang="en-US" sz="2800" dirty="0">
                <a:latin typeface="Rockwell" panose="02060603020205020403" pitchFamily="18" charset="77"/>
              </a:rPr>
              <a:t>Accidents can happen</a:t>
            </a:r>
          </a:p>
        </p:txBody>
      </p:sp>
      <p:pic>
        <p:nvPicPr>
          <p:cNvPr id="7" name="Content Placeholder 4">
            <a:extLst>
              <a:ext uri="{FF2B5EF4-FFF2-40B4-BE49-F238E27FC236}">
                <a16:creationId xmlns:a16="http://schemas.microsoft.com/office/drawing/2014/main" id="{AB105232-2AD8-97DB-02DA-4381E0F33BBE}"/>
              </a:ext>
            </a:extLst>
          </p:cNvPr>
          <p:cNvPicPr>
            <a:picLocks noGrp="1" noChangeAspect="1"/>
          </p:cNvPicPr>
          <p:nvPr>
            <p:ph idx="1"/>
          </p:nvPr>
        </p:nvPicPr>
        <p:blipFill>
          <a:blip r:embed="rId2"/>
          <a:stretch>
            <a:fillRect/>
          </a:stretch>
        </p:blipFill>
        <p:spPr>
          <a:xfrm>
            <a:off x="1207632" y="1846263"/>
            <a:ext cx="9837062" cy="4022725"/>
          </a:xfrm>
          <a:prstGeom prst="rect">
            <a:avLst/>
          </a:prstGeom>
        </p:spPr>
      </p:pic>
      <p:sp>
        <p:nvSpPr>
          <p:cNvPr id="4" name="Footer Placeholder 3">
            <a:extLst>
              <a:ext uri="{FF2B5EF4-FFF2-40B4-BE49-F238E27FC236}">
                <a16:creationId xmlns:a16="http://schemas.microsoft.com/office/drawing/2014/main" id="{139DC894-8153-C0F9-DEAC-084161DC03D0}"/>
              </a:ext>
            </a:extLst>
          </p:cNvPr>
          <p:cNvSpPr>
            <a:spLocks noGrp="1"/>
          </p:cNvSpPr>
          <p:nvPr>
            <p:ph type="ftr" sz="quarter" idx="11"/>
          </p:nvPr>
        </p:nvSpPr>
        <p:spPr>
          <a:xfrm>
            <a:off x="5953125" y="5495141"/>
            <a:ext cx="41148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FFFFFF"/>
                </a:solidFill>
                <a:effectLst/>
                <a:uLnTx/>
                <a:uFillTx/>
                <a:latin typeface="Calibri"/>
                <a:ea typeface="+mn-ea"/>
                <a:cs typeface="+mn-cs"/>
              </a:rPr>
              <a:t>PNASH RESEARCH REVIEW | October 23, 2017</a:t>
            </a:r>
          </a:p>
        </p:txBody>
      </p:sp>
    </p:spTree>
    <p:extLst>
      <p:ext uri="{BB962C8B-B14F-4D97-AF65-F5344CB8AC3E}">
        <p14:creationId xmlns:p14="http://schemas.microsoft.com/office/powerpoint/2010/main" val="127812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D8A3E11-B3AC-5E8E-D3C3-68F892342C9D}"/>
              </a:ext>
            </a:extLst>
          </p:cNvPr>
          <p:cNvSpPr>
            <a:spLocks noGrp="1" noChangeArrowheads="1"/>
          </p:cNvSpPr>
          <p:nvPr>
            <p:ph type="title"/>
          </p:nvPr>
        </p:nvSpPr>
        <p:spPr>
          <a:xfrm>
            <a:off x="501649" y="389792"/>
            <a:ext cx="11268482" cy="1143000"/>
          </a:xfrm>
        </p:spPr>
        <p:txBody>
          <a:bodyPr>
            <a:normAutofit/>
          </a:bodyPr>
          <a:lstStyle/>
          <a:p>
            <a:pPr eaLnBrk="1" hangingPunct="1"/>
            <a:r>
              <a:rPr lang="en-US" altLang="en-US" sz="2800" dirty="0">
                <a:latin typeface="Rockwell" panose="02060603020205020403" pitchFamily="18" charset="77"/>
              </a:rPr>
              <a:t>Regulations as well as Best Practices guides</a:t>
            </a:r>
          </a:p>
        </p:txBody>
      </p:sp>
      <p:sp>
        <p:nvSpPr>
          <p:cNvPr id="16387" name="Rectangle 4">
            <a:extLst>
              <a:ext uri="{FF2B5EF4-FFF2-40B4-BE49-F238E27FC236}">
                <a16:creationId xmlns:a16="http://schemas.microsoft.com/office/drawing/2014/main" id="{B0D5AE0D-A14A-9AC3-3906-37F4F62A5CBB}"/>
              </a:ext>
            </a:extLst>
          </p:cNvPr>
          <p:cNvSpPr>
            <a:spLocks noGrp="1" noChangeArrowheads="1"/>
          </p:cNvSpPr>
          <p:nvPr>
            <p:ph type="body" sz="half" idx="2"/>
          </p:nvPr>
        </p:nvSpPr>
        <p:spPr>
          <a:xfrm>
            <a:off x="5272089" y="1846386"/>
            <a:ext cx="6589712" cy="5011614"/>
          </a:xfrm>
        </p:spPr>
        <p:txBody>
          <a:bodyPr>
            <a:normAutofit/>
          </a:bodyPr>
          <a:lstStyle/>
          <a:p>
            <a:pPr>
              <a:lnSpc>
                <a:spcPct val="100000"/>
              </a:lnSpc>
            </a:pPr>
            <a:r>
              <a:rPr lang="en-US" altLang="en-US" sz="2000" dirty="0">
                <a:latin typeface=""/>
              </a:rPr>
              <a:t>BC has specific regulations and combines general ones in a guide using practices similar to OR variance</a:t>
            </a:r>
          </a:p>
          <a:p>
            <a:pPr>
              <a:lnSpc>
                <a:spcPct val="100000"/>
              </a:lnSpc>
            </a:pPr>
            <a:r>
              <a:rPr lang="en-US" altLang="en-US" sz="2000" dirty="0">
                <a:latin typeface=""/>
              </a:rPr>
              <a:t>Chile has landowner safety mandates. Brazil similar.</a:t>
            </a:r>
          </a:p>
          <a:p>
            <a:pPr>
              <a:lnSpc>
                <a:spcPct val="100000"/>
              </a:lnSpc>
            </a:pPr>
            <a:r>
              <a:rPr lang="en-US" altLang="en-US" sz="2000" dirty="0">
                <a:latin typeface=""/>
              </a:rPr>
              <a:t>New Zealand has </a:t>
            </a:r>
            <a:r>
              <a:rPr lang="en-US" sz="2000" dirty="0">
                <a:latin typeface=""/>
              </a:rPr>
              <a:t>Section 6.4 of the Approved Code of Practice with engineered and tested, plus criminal liability possible</a:t>
            </a:r>
          </a:p>
          <a:p>
            <a:pPr>
              <a:lnSpc>
                <a:spcPct val="100000"/>
              </a:lnSpc>
            </a:pPr>
            <a:r>
              <a:rPr lang="en-US" sz="2000" dirty="0">
                <a:latin typeface=""/>
              </a:rPr>
              <a:t>California has resource protection but not safety</a:t>
            </a:r>
          </a:p>
          <a:p>
            <a:pPr>
              <a:lnSpc>
                <a:spcPct val="100000"/>
              </a:lnSpc>
            </a:pPr>
            <a:r>
              <a:rPr lang="en-US" sz="2000" dirty="0">
                <a:latin typeface=""/>
              </a:rPr>
              <a:t>ID has safety regulations covering cable assisted logging operations</a:t>
            </a:r>
          </a:p>
          <a:p>
            <a:pPr>
              <a:lnSpc>
                <a:spcPct val="100000"/>
              </a:lnSpc>
            </a:pPr>
            <a:r>
              <a:rPr lang="en-US" sz="2000" dirty="0">
                <a:latin typeface=""/>
              </a:rPr>
              <a:t>WA has Best Practices guidance &amp; existing rules for logging systems</a:t>
            </a:r>
          </a:p>
          <a:p>
            <a:pPr eaLnBrk="1" hangingPunct="1"/>
            <a:endParaRPr lang="en-US" dirty="0">
              <a:latin typeface="Arial Narrow" panose="020B0606020202030204" pitchFamily="34" charset="0"/>
              <a:cs typeface="Aharoni" panose="02010803020104030203" pitchFamily="2" charset="-79"/>
            </a:endParaRPr>
          </a:p>
          <a:p>
            <a:pPr eaLnBrk="1" hangingPunct="1"/>
            <a:endParaRPr lang="en-US" dirty="0">
              <a:latin typeface="Arial Narrow" panose="020B0606020202030204" pitchFamily="34" charset="0"/>
              <a:cs typeface="Aharoni" panose="02010803020104030203" pitchFamily="2" charset="-79"/>
            </a:endParaRPr>
          </a:p>
          <a:p>
            <a:pPr eaLnBrk="1" hangingPunct="1"/>
            <a:endParaRPr lang="en-US" dirty="0">
              <a:latin typeface="Arial Narrow" panose="020B0606020202030204" pitchFamily="34" charset="0"/>
              <a:cs typeface="Aharoni" panose="02010803020104030203" pitchFamily="2" charset="-79"/>
            </a:endParaRPr>
          </a:p>
          <a:p>
            <a:pPr eaLnBrk="1" hangingPunct="1"/>
            <a:endParaRPr lang="en-US" altLang="en-US" dirty="0">
              <a:latin typeface="Arial Narrow" panose="020B0606020202030204" pitchFamily="34" charset="0"/>
              <a:cs typeface="Aharoni" panose="02010803020104030203" pitchFamily="2" charset="-79"/>
            </a:endParaRPr>
          </a:p>
          <a:p>
            <a:pPr eaLnBrk="1" hangingPunct="1"/>
            <a:endParaRPr lang="en-US" altLang="en-US" dirty="0">
              <a:latin typeface="Arial Narrow" panose="020B0606020202030204" pitchFamily="34" charset="0"/>
              <a:cs typeface="Arial" panose="020B0604020202020204" pitchFamily="34" charset="0"/>
            </a:endParaRPr>
          </a:p>
          <a:p>
            <a:pPr eaLnBrk="1" hangingPunct="1"/>
            <a:endParaRPr lang="en-US" altLang="en-US" dirty="0">
              <a:latin typeface="Arial Narrow" panose="020B0606020202030204" pitchFamily="34" charset="0"/>
              <a:cs typeface="Arial" panose="020B0604020202020204" pitchFamily="34" charset="0"/>
            </a:endParaRPr>
          </a:p>
          <a:p>
            <a:pPr eaLnBrk="1" hangingPunct="1"/>
            <a:endParaRPr lang="en-US" altLang="en-US" dirty="0">
              <a:latin typeface="Arial Narrow" panose="020B060602020203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p>
        </p:txBody>
      </p:sp>
      <p:pic>
        <p:nvPicPr>
          <p:cNvPr id="16388" name="Picture 5" descr="upsidedown1">
            <a:extLst>
              <a:ext uri="{FF2B5EF4-FFF2-40B4-BE49-F238E27FC236}">
                <a16:creationId xmlns:a16="http://schemas.microsoft.com/office/drawing/2014/main" id="{CC4DD417-8D9C-E811-C362-BCD558CC4B3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0199" y="1846386"/>
            <a:ext cx="4438652" cy="4438651"/>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C47F-A1F0-4080-B76A-E98B3B978A09}"/>
              </a:ext>
            </a:extLst>
          </p:cNvPr>
          <p:cNvSpPr>
            <a:spLocks noGrp="1"/>
          </p:cNvSpPr>
          <p:nvPr>
            <p:ph type="title"/>
          </p:nvPr>
        </p:nvSpPr>
        <p:spPr>
          <a:xfrm>
            <a:off x="838200" y="271463"/>
            <a:ext cx="10515600" cy="1325563"/>
          </a:xfrm>
        </p:spPr>
        <p:txBody>
          <a:bodyPr>
            <a:normAutofit/>
          </a:bodyPr>
          <a:lstStyle/>
          <a:p>
            <a:r>
              <a:rPr lang="en-US" sz="3600" dirty="0">
                <a:latin typeface="Rockwell" panose="02060603020205020403" pitchFamily="18" charset="77"/>
              </a:rPr>
              <a:t>Why the concern?</a:t>
            </a:r>
          </a:p>
        </p:txBody>
      </p:sp>
      <p:graphicFrame>
        <p:nvGraphicFramePr>
          <p:cNvPr id="5" name="Content Placeholder 4">
            <a:extLst>
              <a:ext uri="{FF2B5EF4-FFF2-40B4-BE49-F238E27FC236}">
                <a16:creationId xmlns:a16="http://schemas.microsoft.com/office/drawing/2014/main" id="{D63E48D5-0621-4959-BD5C-B4F7A3AB2CB6}"/>
              </a:ext>
            </a:extLst>
          </p:cNvPr>
          <p:cNvGraphicFramePr>
            <a:graphicFrameLocks noGrp="1"/>
          </p:cNvGraphicFramePr>
          <p:nvPr>
            <p:ph idx="1"/>
            <p:extLst>
              <p:ext uri="{D42A27DB-BD31-4B8C-83A1-F6EECF244321}">
                <p14:modId xmlns:p14="http://schemas.microsoft.com/office/powerpoint/2010/main" val="2693248841"/>
              </p:ext>
            </p:extLst>
          </p:nvPr>
        </p:nvGraphicFramePr>
        <p:xfrm>
          <a:off x="1957388" y="1414462"/>
          <a:ext cx="9668867" cy="5053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6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E7C2-7B63-44BA-B340-ADCAF636DCD2}"/>
              </a:ext>
            </a:extLst>
          </p:cNvPr>
          <p:cNvSpPr>
            <a:spLocks noGrp="1"/>
          </p:cNvSpPr>
          <p:nvPr>
            <p:ph type="title"/>
          </p:nvPr>
        </p:nvSpPr>
        <p:spPr>
          <a:xfrm>
            <a:off x="709613" y="557456"/>
            <a:ext cx="10515600" cy="1325563"/>
          </a:xfrm>
        </p:spPr>
        <p:txBody>
          <a:bodyPr>
            <a:normAutofit/>
          </a:bodyPr>
          <a:lstStyle/>
          <a:p>
            <a:r>
              <a:rPr lang="en-US" sz="3600" dirty="0">
                <a:latin typeface="Rockwell" panose="02060603020205020403" pitchFamily="18" charset="77"/>
              </a:rPr>
              <a:t>Variance results to date (6/16 - 12/23)</a:t>
            </a:r>
            <a:endParaRPr lang="en-US" dirty="0"/>
          </a:p>
        </p:txBody>
      </p:sp>
      <p:sp>
        <p:nvSpPr>
          <p:cNvPr id="3" name="Content Placeholder 2">
            <a:extLst>
              <a:ext uri="{FF2B5EF4-FFF2-40B4-BE49-F238E27FC236}">
                <a16:creationId xmlns:a16="http://schemas.microsoft.com/office/drawing/2014/main" id="{F79A11A9-FF5F-44DA-A751-72953E28DD27}"/>
              </a:ext>
            </a:extLst>
          </p:cNvPr>
          <p:cNvSpPr>
            <a:spLocks noGrp="1"/>
          </p:cNvSpPr>
          <p:nvPr>
            <p:ph idx="1"/>
          </p:nvPr>
        </p:nvSpPr>
        <p:spPr>
          <a:xfrm>
            <a:off x="838200" y="1883019"/>
            <a:ext cx="11887200" cy="5238506"/>
          </a:xfrm>
        </p:spPr>
        <p:txBody>
          <a:bodyPr>
            <a:normAutofit/>
          </a:bodyPr>
          <a:lstStyle/>
          <a:p>
            <a:r>
              <a:rPr lang="en-US" sz="2400" dirty="0">
                <a:latin typeface=""/>
              </a:rPr>
              <a:t>41 research variances open…a few quit tethered logging</a:t>
            </a:r>
          </a:p>
          <a:p>
            <a:r>
              <a:rPr lang="en-US" sz="2400" dirty="0">
                <a:latin typeface=""/>
              </a:rPr>
              <a:t>Total recordable injuries 2016-2023 </a:t>
            </a:r>
            <a:r>
              <a:rPr lang="en-US" sz="2400" dirty="0">
                <a:solidFill>
                  <a:srgbClr val="FF0000"/>
                </a:solidFill>
                <a:latin typeface=""/>
              </a:rPr>
              <a:t>one </a:t>
            </a:r>
            <a:r>
              <a:rPr lang="en-US" sz="2400" dirty="0">
                <a:latin typeface=""/>
              </a:rPr>
              <a:t>hand injury while spooling cable</a:t>
            </a:r>
          </a:p>
          <a:p>
            <a:r>
              <a:rPr lang="en-US" sz="2400" dirty="0">
                <a:solidFill>
                  <a:srgbClr val="FF0000"/>
                </a:solidFill>
                <a:latin typeface=""/>
              </a:rPr>
              <a:t>Two </a:t>
            </a:r>
            <a:r>
              <a:rPr lang="en-US" sz="2400" dirty="0">
                <a:latin typeface=""/>
              </a:rPr>
              <a:t>anchor machine </a:t>
            </a:r>
            <a:r>
              <a:rPr lang="en-US" sz="2400" dirty="0" err="1">
                <a:latin typeface=""/>
              </a:rPr>
              <a:t>tipovers</a:t>
            </a:r>
            <a:r>
              <a:rPr lang="en-US" sz="2400" dirty="0">
                <a:latin typeface=""/>
              </a:rPr>
              <a:t> w/o bodily injuries</a:t>
            </a:r>
          </a:p>
          <a:p>
            <a:r>
              <a:rPr lang="en-US" sz="2400" dirty="0">
                <a:latin typeface=""/>
              </a:rPr>
              <a:t>Reported hours of operation &gt;50%  </a:t>
            </a:r>
            <a:r>
              <a:rPr lang="en-US" sz="2400" b="1" dirty="0">
                <a:latin typeface=""/>
              </a:rPr>
              <a:t>110,774</a:t>
            </a:r>
          </a:p>
          <a:p>
            <a:r>
              <a:rPr lang="en-US" sz="2400" dirty="0">
                <a:latin typeface=""/>
              </a:rPr>
              <a:t>That would take at least </a:t>
            </a:r>
            <a:r>
              <a:rPr lang="en-US" sz="2400" b="1" dirty="0">
                <a:latin typeface=""/>
              </a:rPr>
              <a:t>443,096 </a:t>
            </a:r>
            <a:r>
              <a:rPr lang="en-US" sz="2400" dirty="0">
                <a:latin typeface=""/>
              </a:rPr>
              <a:t>hand cutter hours</a:t>
            </a:r>
          </a:p>
          <a:p>
            <a:r>
              <a:rPr lang="en-US" sz="2400" dirty="0">
                <a:latin typeface=""/>
              </a:rPr>
              <a:t>Translates into ~233 cutter years w/o risks</a:t>
            </a:r>
          </a:p>
          <a:p>
            <a:r>
              <a:rPr lang="en-US" sz="2400" dirty="0">
                <a:latin typeface=""/>
              </a:rPr>
              <a:t>Remaining areas for hand falling- worst of the worst</a:t>
            </a:r>
          </a:p>
          <a:p>
            <a:endParaRPr lang="en-US" sz="3200" dirty="0"/>
          </a:p>
          <a:p>
            <a:endParaRPr lang="en-US" sz="3200" dirty="0"/>
          </a:p>
          <a:p>
            <a:endParaRPr lang="en-US" sz="3200" dirty="0"/>
          </a:p>
        </p:txBody>
      </p:sp>
    </p:spTree>
    <p:extLst>
      <p:ext uri="{BB962C8B-B14F-4D97-AF65-F5344CB8AC3E}">
        <p14:creationId xmlns:p14="http://schemas.microsoft.com/office/powerpoint/2010/main" val="391851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7607" y="1147243"/>
            <a:ext cx="8014393" cy="6010795"/>
          </a:xfrm>
          <a:prstGeom prst="rect">
            <a:avLst/>
          </a:prstGeom>
        </p:spPr>
      </p:pic>
      <p:sp>
        <p:nvSpPr>
          <p:cNvPr id="3" name="Title 1"/>
          <p:cNvSpPr txBox="1">
            <a:spLocks/>
          </p:cNvSpPr>
          <p:nvPr/>
        </p:nvSpPr>
        <p:spPr>
          <a:xfrm>
            <a:off x="685829" y="1147243"/>
            <a:ext cx="3929036" cy="147857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2800" dirty="0">
                <a:solidFill>
                  <a:schemeClr val="tx1"/>
                </a:solidFill>
                <a:latin typeface="Rockwell" panose="02060603020205020403" pitchFamily="18" charset="77"/>
                <a:cs typeface="Arial" panose="020B0604020202020204" pitchFamily="34" charset="0"/>
              </a:rPr>
              <a:t>Ability to deal with hazards: wind and windthrow, snags</a:t>
            </a:r>
          </a:p>
        </p:txBody>
      </p:sp>
    </p:spTree>
    <p:custDataLst>
      <p:tags r:id="rId1"/>
    </p:custDataLst>
    <p:extLst>
      <p:ext uri="{BB962C8B-B14F-4D97-AF65-F5344CB8AC3E}">
        <p14:creationId xmlns:p14="http://schemas.microsoft.com/office/powerpoint/2010/main" val="226366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A6E8E724-F91F-40D9-A349-19C1B835C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164" y="1300163"/>
            <a:ext cx="8204835" cy="5557837"/>
          </a:xfrm>
          <a:prstGeom prst="rect">
            <a:avLst/>
          </a:prstGeom>
        </p:spPr>
      </p:pic>
      <p:sp>
        <p:nvSpPr>
          <p:cNvPr id="3" name="TextBox 2"/>
          <p:cNvSpPr txBox="1"/>
          <p:nvPr/>
        </p:nvSpPr>
        <p:spPr>
          <a:xfrm>
            <a:off x="1927008" y="6215063"/>
            <a:ext cx="10046352" cy="338554"/>
          </a:xfrm>
          <a:prstGeom prst="rect">
            <a:avLst/>
          </a:prstGeom>
          <a:noFill/>
        </p:spPr>
        <p:txBody>
          <a:bodyPr wrap="square" rtlCol="0">
            <a:spAutoFit/>
          </a:bodyPr>
          <a:lstStyle/>
          <a:p>
            <a:pPr algn="r"/>
            <a:r>
              <a:rPr lang="en-US" sz="1600" dirty="0">
                <a:solidFill>
                  <a:schemeClr val="bg1"/>
                </a:solidFill>
              </a:rPr>
              <a:t>	PACIFIC NORTHWEST AGRICULTURAL SAFETY AND  HEALTH CENTER</a:t>
            </a:r>
          </a:p>
        </p:txBody>
      </p:sp>
      <p:sp>
        <p:nvSpPr>
          <p:cNvPr id="4" name="Title 3">
            <a:extLst>
              <a:ext uri="{FF2B5EF4-FFF2-40B4-BE49-F238E27FC236}">
                <a16:creationId xmlns:a16="http://schemas.microsoft.com/office/drawing/2014/main" id="{81C0CEBD-2658-AABD-AA3F-A7520DEEBFE6}"/>
              </a:ext>
            </a:extLst>
          </p:cNvPr>
          <p:cNvSpPr>
            <a:spLocks noGrp="1"/>
          </p:cNvSpPr>
          <p:nvPr>
            <p:ph type="title"/>
          </p:nvPr>
        </p:nvSpPr>
        <p:spPr>
          <a:xfrm>
            <a:off x="451190" y="985837"/>
            <a:ext cx="3350236" cy="1325563"/>
          </a:xfrm>
        </p:spPr>
        <p:txBody>
          <a:bodyPr>
            <a:normAutofit/>
          </a:bodyPr>
          <a:lstStyle/>
          <a:p>
            <a:r>
              <a:rPr lang="en-US" sz="2800" spc="-50" dirty="0">
                <a:latin typeface="Rockwell" panose="02060603020205020403" pitchFamily="18" charset="77"/>
                <a:cs typeface="Arial" panose="020B0604020202020204" pitchFamily="34" charset="0"/>
              </a:rPr>
              <a:t>Opportunities</a:t>
            </a:r>
            <a:r>
              <a:rPr lang="en-US" dirty="0"/>
              <a:t> </a:t>
            </a:r>
            <a:r>
              <a:rPr lang="en-US" sz="2800" spc="-50" dirty="0">
                <a:latin typeface="Rockwell" panose="02060603020205020403" pitchFamily="18" charset="77"/>
                <a:cs typeface="Arial" panose="020B0604020202020204" pitchFamily="34" charset="0"/>
              </a:rPr>
              <a:t>to make yarding safer</a:t>
            </a:r>
          </a:p>
        </p:txBody>
      </p:sp>
    </p:spTree>
    <p:custDataLst>
      <p:tags r:id="rId1"/>
    </p:custDataLst>
    <p:extLst>
      <p:ext uri="{BB962C8B-B14F-4D97-AF65-F5344CB8AC3E}">
        <p14:creationId xmlns:p14="http://schemas.microsoft.com/office/powerpoint/2010/main" val="5971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18CB-68F1-4B21-81D9-A1E67A882624}"/>
              </a:ext>
            </a:extLst>
          </p:cNvPr>
          <p:cNvSpPr>
            <a:spLocks noGrp="1"/>
          </p:cNvSpPr>
          <p:nvPr>
            <p:ph type="title"/>
          </p:nvPr>
        </p:nvSpPr>
        <p:spPr>
          <a:xfrm>
            <a:off x="638176" y="573576"/>
            <a:ext cx="10515600" cy="1325563"/>
          </a:xfrm>
        </p:spPr>
        <p:txBody>
          <a:bodyPr>
            <a:normAutofit/>
          </a:bodyPr>
          <a:lstStyle/>
          <a:p>
            <a:r>
              <a:rPr lang="en-US" sz="3200" dirty="0">
                <a:latin typeface="Rockwell" panose="02060603020205020403" pitchFamily="18" charset="77"/>
              </a:rPr>
              <a:t>Forest Activities Advisory Committee</a:t>
            </a:r>
          </a:p>
        </p:txBody>
      </p:sp>
      <p:sp>
        <p:nvSpPr>
          <p:cNvPr id="3" name="Content Placeholder 2">
            <a:extLst>
              <a:ext uri="{FF2B5EF4-FFF2-40B4-BE49-F238E27FC236}">
                <a16:creationId xmlns:a16="http://schemas.microsoft.com/office/drawing/2014/main" id="{23EC7D4E-4C28-4225-B340-8A034DB45651}"/>
              </a:ext>
            </a:extLst>
          </p:cNvPr>
          <p:cNvSpPr>
            <a:spLocks noGrp="1"/>
          </p:cNvSpPr>
          <p:nvPr>
            <p:ph idx="1"/>
          </p:nvPr>
        </p:nvSpPr>
        <p:spPr>
          <a:xfrm>
            <a:off x="1325075" y="1899139"/>
            <a:ext cx="10071588" cy="4958861"/>
          </a:xfrm>
        </p:spPr>
        <p:txBody>
          <a:bodyPr>
            <a:normAutofit/>
          </a:bodyPr>
          <a:lstStyle/>
          <a:p>
            <a:r>
              <a:rPr lang="en-US" sz="2000" dirty="0">
                <a:latin typeface=""/>
              </a:rPr>
              <a:t>Primary source division 7 rulemaking</a:t>
            </a:r>
          </a:p>
          <a:p>
            <a:r>
              <a:rPr lang="en-US" sz="2000" dirty="0">
                <a:latin typeface=""/>
              </a:rPr>
              <a:t>OROSHA management not considering div 7 rules in 2024</a:t>
            </a:r>
          </a:p>
          <a:p>
            <a:r>
              <a:rPr lang="en-US" sz="2000" dirty="0">
                <a:latin typeface=""/>
              </a:rPr>
              <a:t>Rulemaking to be considered when OROSHA assured rules not in conflict with forest practices agencies</a:t>
            </a:r>
          </a:p>
          <a:p>
            <a:r>
              <a:rPr lang="en-US" sz="2000" dirty="0">
                <a:latin typeface=""/>
              </a:rPr>
              <a:t>FACC open for participation quarterly at  AOL office</a:t>
            </a:r>
          </a:p>
          <a:p>
            <a:r>
              <a:rPr lang="en-US" sz="2000" dirty="0">
                <a:latin typeface=""/>
              </a:rPr>
              <a:t>For more information from OROSHA on variance, </a:t>
            </a:r>
            <a:r>
              <a:rPr lang="en-US" sz="2000" b="0" i="0" dirty="0">
                <a:solidFill>
                  <a:srgbClr val="1155CC"/>
                </a:solidFill>
                <a:effectLst/>
                <a:latin typeface=""/>
                <a:hlinkClick r:id="rId2"/>
              </a:rPr>
              <a:t>Tom.Bozicevic@dcbs.Oregon.Com</a:t>
            </a:r>
            <a:endParaRPr lang="en-US" sz="2000" b="0" i="0" dirty="0">
              <a:solidFill>
                <a:srgbClr val="1155CC"/>
              </a:solidFill>
              <a:effectLst/>
              <a:latin typeface=""/>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75186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3BFA-0E4E-434E-8CF5-03ADA009543C}"/>
              </a:ext>
            </a:extLst>
          </p:cNvPr>
          <p:cNvSpPr>
            <a:spLocks noGrp="1"/>
          </p:cNvSpPr>
          <p:nvPr>
            <p:ph type="title"/>
          </p:nvPr>
        </p:nvSpPr>
        <p:spPr>
          <a:xfrm>
            <a:off x="639763" y="622300"/>
            <a:ext cx="7589837" cy="1325563"/>
          </a:xfrm>
        </p:spPr>
        <p:txBody>
          <a:bodyPr>
            <a:normAutofit/>
          </a:bodyPr>
          <a:lstStyle/>
          <a:p>
            <a:r>
              <a:rPr lang="en-US" sz="2800" dirty="0">
                <a:latin typeface="Rockwell" panose="02060603020205020403" pitchFamily="18" charset="77"/>
              </a:rPr>
              <a:t>Tethering on steep slopes is continuing… issues need attention, research is needed</a:t>
            </a:r>
          </a:p>
        </p:txBody>
      </p:sp>
      <p:pic>
        <p:nvPicPr>
          <p:cNvPr id="5" name="Content Placeholder 4">
            <a:extLst>
              <a:ext uri="{FF2B5EF4-FFF2-40B4-BE49-F238E27FC236}">
                <a16:creationId xmlns:a16="http://schemas.microsoft.com/office/drawing/2014/main" id="{3241A03D-9E00-442A-97BD-551E824A8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763" y="2285499"/>
            <a:ext cx="4876800" cy="3657600"/>
          </a:xfrm>
        </p:spPr>
      </p:pic>
      <p:pic>
        <p:nvPicPr>
          <p:cNvPr id="7" name="Picture 6">
            <a:extLst>
              <a:ext uri="{FF2B5EF4-FFF2-40B4-BE49-F238E27FC236}">
                <a16:creationId xmlns:a16="http://schemas.microsoft.com/office/drawing/2014/main" id="{E05ED9B4-C74B-445F-937B-D26D65023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61674"/>
            <a:ext cx="4876800" cy="3657600"/>
          </a:xfrm>
          <a:prstGeom prst="rect">
            <a:avLst/>
          </a:prstGeom>
        </p:spPr>
      </p:pic>
    </p:spTree>
    <p:extLst>
      <p:ext uri="{BB962C8B-B14F-4D97-AF65-F5344CB8AC3E}">
        <p14:creationId xmlns:p14="http://schemas.microsoft.com/office/powerpoint/2010/main" val="322930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182A92-5716-6E42-104C-DB054FE53BDC}"/>
              </a:ext>
            </a:extLst>
          </p:cNvPr>
          <p:cNvGraphicFramePr>
            <a:graphicFrameLocks noGrp="1"/>
          </p:cNvGraphicFramePr>
          <p:nvPr>
            <p:ph idx="1"/>
            <p:extLst>
              <p:ext uri="{D42A27DB-BD31-4B8C-83A1-F6EECF244321}">
                <p14:modId xmlns:p14="http://schemas.microsoft.com/office/powerpoint/2010/main" val="2057969693"/>
              </p:ext>
            </p:extLst>
          </p:nvPr>
        </p:nvGraphicFramePr>
        <p:xfrm>
          <a:off x="199939" y="-85728"/>
          <a:ext cx="11820698" cy="6424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05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A5162-888C-4ED9-8D6D-B47A7AB6E0EE}"/>
              </a:ext>
            </a:extLst>
          </p:cNvPr>
          <p:cNvSpPr>
            <a:spLocks noGrp="1"/>
          </p:cNvSpPr>
          <p:nvPr>
            <p:ph type="title"/>
          </p:nvPr>
        </p:nvSpPr>
        <p:spPr>
          <a:xfrm>
            <a:off x="2746131" y="-942975"/>
            <a:ext cx="6699738" cy="5820628"/>
          </a:xfrm>
        </p:spPr>
        <p:txBody>
          <a:bodyPr>
            <a:normAutofit/>
          </a:bodyPr>
          <a:lstStyle/>
          <a:p>
            <a:r>
              <a:rPr lang="en-US" sz="2000" dirty="0">
                <a:latin typeface=""/>
              </a:rPr>
              <a:t>Mention of trade names or products does not constitute an endorsement by OROSHA, University of Washington, or Oregon State University. Comments are mine alone and do not represent any organization.</a:t>
            </a:r>
          </a:p>
        </p:txBody>
      </p:sp>
    </p:spTree>
    <p:extLst>
      <p:ext uri="{BB962C8B-B14F-4D97-AF65-F5344CB8AC3E}">
        <p14:creationId xmlns:p14="http://schemas.microsoft.com/office/powerpoint/2010/main" val="341267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5401" y="1806599"/>
            <a:ext cx="2301675" cy="461665"/>
          </a:xfrm>
          <a:prstGeom prst="rect">
            <a:avLst/>
          </a:prstGeom>
          <a:noFill/>
        </p:spPr>
        <p:txBody>
          <a:bodyPr wrap="square" rtlCol="0">
            <a:spAutoFit/>
          </a:bodyPr>
          <a:lstStyle/>
          <a:p>
            <a:r>
              <a:rPr lang="en-US" sz="2400" dirty="0">
                <a:solidFill>
                  <a:srgbClr val="322465"/>
                </a:solidFill>
                <a:latin typeface="Uni Sans Regular"/>
                <a:ea typeface="ヒラギノ明朝 Pro W3"/>
                <a:cs typeface="Uni Sans Regular"/>
              </a:rPr>
              <a:t>Questions?</a:t>
            </a:r>
          </a:p>
        </p:txBody>
      </p:sp>
      <p:sp>
        <p:nvSpPr>
          <p:cNvPr id="21" name="TextBox 20"/>
          <p:cNvSpPr txBox="1"/>
          <p:nvPr/>
        </p:nvSpPr>
        <p:spPr>
          <a:xfrm>
            <a:off x="3591125" y="1857693"/>
            <a:ext cx="7980607" cy="2472921"/>
          </a:xfrm>
          <a:prstGeom prst="rect">
            <a:avLst/>
          </a:prstGeom>
          <a:noFill/>
        </p:spPr>
        <p:txBody>
          <a:bodyPr wrap="square" rtlCol="0">
            <a:spAutoFit/>
          </a:bodyPr>
          <a:lstStyle/>
          <a:p>
            <a:r>
              <a:rPr lang="en-US" sz="2400" b="1" dirty="0">
                <a:latin typeface="Open Sans"/>
                <a:cs typeface="Open Sans"/>
              </a:rPr>
              <a:t>Dr. John Garland, PE</a:t>
            </a:r>
          </a:p>
          <a:p>
            <a:r>
              <a:rPr lang="en-US" sz="1867" dirty="0">
                <a:latin typeface="Open Sans"/>
                <a:cs typeface="Open Sans"/>
              </a:rPr>
              <a:t>Consulting Forest Engineer</a:t>
            </a:r>
          </a:p>
          <a:p>
            <a:r>
              <a:rPr lang="en-US" sz="1867" dirty="0">
                <a:latin typeface="Open Sans"/>
                <a:cs typeface="Open Sans"/>
              </a:rPr>
              <a:t>Affiliate Prof, Department of Environmental and Occupational Health Sciences University of Washington</a:t>
            </a:r>
          </a:p>
          <a:p>
            <a:r>
              <a:rPr lang="en-US" sz="1867" dirty="0">
                <a:latin typeface="Open Sans"/>
                <a:cs typeface="Open Sans"/>
              </a:rPr>
              <a:t>Prof Emeritus, Forest Engineering, Resources and Management, OSU</a:t>
            </a:r>
          </a:p>
          <a:p>
            <a:endParaRPr lang="en-US" sz="1867" dirty="0">
              <a:latin typeface="Open Sans"/>
              <a:cs typeface="Open Sans"/>
            </a:endParaRPr>
          </a:p>
          <a:p>
            <a:r>
              <a:rPr lang="en-US" sz="1867" dirty="0">
                <a:latin typeface="Open Sans"/>
                <a:cs typeface="Open Sans"/>
              </a:rPr>
              <a:t>johngarland49@gmail.com</a:t>
            </a:r>
          </a:p>
          <a:p>
            <a:r>
              <a:rPr lang="en-US" sz="1867" dirty="0">
                <a:latin typeface="Open Sans"/>
                <a:cs typeface="Open Sans"/>
              </a:rPr>
              <a:t>541-231-6241</a:t>
            </a:r>
          </a:p>
        </p:txBody>
      </p:sp>
      <p:pic>
        <p:nvPicPr>
          <p:cNvPr id="14" name="Picture 13">
            <a:extLst>
              <a:ext uri="{FF2B5EF4-FFF2-40B4-BE49-F238E27FC236}">
                <a16:creationId xmlns:a16="http://schemas.microsoft.com/office/drawing/2014/main" id="{337F74A3-8C9B-E948-857F-A49EEE96B4D0}"/>
              </a:ext>
            </a:extLst>
          </p:cNvPr>
          <p:cNvPicPr>
            <a:picLocks noChangeAspect="1"/>
          </p:cNvPicPr>
          <p:nvPr/>
        </p:nvPicPr>
        <p:blipFill>
          <a:blip r:embed="rId3"/>
          <a:stretch>
            <a:fillRect/>
          </a:stretch>
        </p:blipFill>
        <p:spPr>
          <a:xfrm>
            <a:off x="741069" y="5806381"/>
            <a:ext cx="598019" cy="812800"/>
          </a:xfrm>
          <a:prstGeom prst="rect">
            <a:avLst/>
          </a:prstGeom>
        </p:spPr>
      </p:pic>
      <p:sp>
        <p:nvSpPr>
          <p:cNvPr id="15" name="Rectangle 14">
            <a:extLst>
              <a:ext uri="{FF2B5EF4-FFF2-40B4-BE49-F238E27FC236}">
                <a16:creationId xmlns:a16="http://schemas.microsoft.com/office/drawing/2014/main" id="{A09E14D7-0DE4-3346-BC1B-A8B83DC31A69}"/>
              </a:ext>
            </a:extLst>
          </p:cNvPr>
          <p:cNvSpPr/>
          <p:nvPr/>
        </p:nvSpPr>
        <p:spPr>
          <a:xfrm>
            <a:off x="-426074" y="5472254"/>
            <a:ext cx="12834964" cy="134796"/>
          </a:xfrm>
          <a:prstGeom prst="rect">
            <a:avLst/>
          </a:prstGeom>
          <a:solidFill>
            <a:srgbClr val="6990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B2E83"/>
              </a:solidFill>
            </a:endParaRPr>
          </a:p>
        </p:txBody>
      </p:sp>
      <p:pic>
        <p:nvPicPr>
          <p:cNvPr id="16" name="Picture 15">
            <a:extLst>
              <a:ext uri="{FF2B5EF4-FFF2-40B4-BE49-F238E27FC236}">
                <a16:creationId xmlns:a16="http://schemas.microsoft.com/office/drawing/2014/main" id="{C9CCF155-4730-174C-89E2-E32A8C1DCF2A}"/>
              </a:ext>
            </a:extLst>
          </p:cNvPr>
          <p:cNvPicPr>
            <a:picLocks noChangeAspect="1"/>
          </p:cNvPicPr>
          <p:nvPr/>
        </p:nvPicPr>
        <p:blipFill>
          <a:blip r:embed="rId4"/>
          <a:stretch>
            <a:fillRect/>
          </a:stretch>
        </p:blipFill>
        <p:spPr>
          <a:xfrm>
            <a:off x="5991407" y="6056745"/>
            <a:ext cx="5580325" cy="312072"/>
          </a:xfrm>
          <a:prstGeom prst="rect">
            <a:avLst/>
          </a:prstGeom>
        </p:spPr>
      </p:pic>
      <p:sp>
        <p:nvSpPr>
          <p:cNvPr id="18" name="Title 1">
            <a:extLst>
              <a:ext uri="{FF2B5EF4-FFF2-40B4-BE49-F238E27FC236}">
                <a16:creationId xmlns:a16="http://schemas.microsoft.com/office/drawing/2014/main" id="{A5511B54-FAE6-5944-9CAC-59372769CF6A}"/>
              </a:ext>
            </a:extLst>
          </p:cNvPr>
          <p:cNvSpPr txBox="1">
            <a:spLocks/>
          </p:cNvSpPr>
          <p:nvPr/>
        </p:nvSpPr>
        <p:spPr>
          <a:xfrm>
            <a:off x="945401" y="664959"/>
            <a:ext cx="7381056" cy="10325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69904A"/>
                </a:solidFill>
                <a:latin typeface="Encode Sans Normal Black"/>
                <a:cs typeface="Encode Sans Normal Black"/>
              </a:rPr>
              <a:t>THANK YOU!</a:t>
            </a:r>
          </a:p>
        </p:txBody>
      </p:sp>
      <p:pic>
        <p:nvPicPr>
          <p:cNvPr id="23" name="Picture 22">
            <a:extLst>
              <a:ext uri="{FF2B5EF4-FFF2-40B4-BE49-F238E27FC236}">
                <a16:creationId xmlns:a16="http://schemas.microsoft.com/office/drawing/2014/main" id="{2CF7895D-A9D7-E54A-A378-3480A20844DA}"/>
              </a:ext>
            </a:extLst>
          </p:cNvPr>
          <p:cNvPicPr>
            <a:picLocks noChangeAspect="1"/>
          </p:cNvPicPr>
          <p:nvPr/>
        </p:nvPicPr>
        <p:blipFill>
          <a:blip r:embed="rId5"/>
          <a:stretch>
            <a:fillRect/>
          </a:stretch>
        </p:blipFill>
        <p:spPr>
          <a:xfrm>
            <a:off x="21336000" y="23478673"/>
            <a:ext cx="17555717" cy="5233487"/>
          </a:xfrm>
          <a:prstGeom prst="rect">
            <a:avLst/>
          </a:prstGeom>
        </p:spPr>
      </p:pic>
      <p:pic>
        <p:nvPicPr>
          <p:cNvPr id="8" name="Picture 7">
            <a:extLst>
              <a:ext uri="{FF2B5EF4-FFF2-40B4-BE49-F238E27FC236}">
                <a16:creationId xmlns:a16="http://schemas.microsoft.com/office/drawing/2014/main" id="{9E431CAE-A38A-5D47-8BD1-B077233D5CED}"/>
              </a:ext>
            </a:extLst>
          </p:cNvPr>
          <p:cNvPicPr>
            <a:picLocks noChangeAspect="1"/>
          </p:cNvPicPr>
          <p:nvPr/>
        </p:nvPicPr>
        <p:blipFill>
          <a:blip r:embed="rId6">
            <a:alphaModFix amt="75000"/>
          </a:blip>
          <a:stretch>
            <a:fillRect/>
          </a:stretch>
        </p:blipFill>
        <p:spPr>
          <a:xfrm>
            <a:off x="741069" y="4851400"/>
            <a:ext cx="10500675" cy="429157"/>
          </a:xfrm>
          <a:prstGeom prst="rect">
            <a:avLst/>
          </a:prstGeom>
        </p:spPr>
      </p:pic>
      <p:pic>
        <p:nvPicPr>
          <p:cNvPr id="26" name="Picture 25">
            <a:extLst>
              <a:ext uri="{FF2B5EF4-FFF2-40B4-BE49-F238E27FC236}">
                <a16:creationId xmlns:a16="http://schemas.microsoft.com/office/drawing/2014/main" id="{0B3E6CDE-EA6A-294E-BA79-C7F8640E4DCD}"/>
              </a:ext>
            </a:extLst>
          </p:cNvPr>
          <p:cNvPicPr>
            <a:picLocks noChangeAspect="1"/>
          </p:cNvPicPr>
          <p:nvPr/>
        </p:nvPicPr>
        <p:blipFill>
          <a:blip r:embed="rId7"/>
          <a:stretch>
            <a:fillRect/>
          </a:stretch>
        </p:blipFill>
        <p:spPr>
          <a:xfrm>
            <a:off x="1727200" y="5867400"/>
            <a:ext cx="2438400" cy="729600"/>
          </a:xfrm>
          <a:prstGeom prst="rect">
            <a:avLst/>
          </a:prstGeom>
        </p:spPr>
      </p:pic>
    </p:spTree>
    <p:extLst>
      <p:ext uri="{BB962C8B-B14F-4D97-AF65-F5344CB8AC3E}">
        <p14:creationId xmlns:p14="http://schemas.microsoft.com/office/powerpoint/2010/main" val="131027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1C2F222E-FA30-409B-9F46-F47E728297ED}"/>
              </a:ext>
            </a:extLst>
          </p:cNvPr>
          <p:cNvPicPr>
            <a:picLocks noGrp="1"/>
          </p:cNvPicPr>
          <p:nvPr>
            <p:ph sz="quarter" idx="4294967295"/>
          </p:nvPr>
        </p:nvPicPr>
        <p:blipFill rotWithShape="1">
          <a:blip r:embed="rId2">
            <a:extLst>
              <a:ext uri="{28A0092B-C50C-407E-A947-70E740481C1C}">
                <a14:useLocalDpi xmlns:a14="http://schemas.microsoft.com/office/drawing/2010/main" val="0"/>
              </a:ext>
            </a:extLst>
          </a:blip>
          <a:srcRect l="8184" t="231" b="-231"/>
          <a:stretch/>
        </p:blipFill>
        <p:spPr>
          <a:xfrm>
            <a:off x="4087906" y="0"/>
            <a:ext cx="8800405" cy="6816436"/>
          </a:xfrm>
          <a:prstGeom prst="rect">
            <a:avLst/>
          </a:prstGeom>
        </p:spPr>
      </p:pic>
      <p:sp>
        <p:nvSpPr>
          <p:cNvPr id="4" name="Text Placeholder 3"/>
          <p:cNvSpPr>
            <a:spLocks noGrp="1"/>
          </p:cNvSpPr>
          <p:nvPr>
            <p:ph type="body" sz="half" idx="2"/>
          </p:nvPr>
        </p:nvSpPr>
        <p:spPr>
          <a:xfrm>
            <a:off x="458562" y="1196852"/>
            <a:ext cx="3200400" cy="5334000"/>
          </a:xfrm>
        </p:spPr>
        <p:txBody>
          <a:bodyPr>
            <a:normAutofit/>
          </a:bodyPr>
          <a:lstStyle/>
          <a:p>
            <a:r>
              <a:rPr lang="en-US" sz="2800" dirty="0">
                <a:latin typeface="Rockwell" panose="02060603020205020403" pitchFamily="18" charset="77"/>
              </a:rPr>
              <a:t>Tethered machines on steep slopes offer exceptional  options for safer and productive  operations. Why is  Oregon different  from other states &amp; countries?</a:t>
            </a:r>
          </a:p>
        </p:txBody>
      </p:sp>
    </p:spTree>
    <p:extLst>
      <p:ext uri="{BB962C8B-B14F-4D97-AF65-F5344CB8AC3E}">
        <p14:creationId xmlns:p14="http://schemas.microsoft.com/office/powerpoint/2010/main" val="171227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8AB0408-BA70-D262-428B-257EC1EFC147}"/>
              </a:ext>
            </a:extLst>
          </p:cNvPr>
          <p:cNvSpPr>
            <a:spLocks noGrp="1" noChangeArrowheads="1"/>
          </p:cNvSpPr>
          <p:nvPr>
            <p:ph type="title"/>
          </p:nvPr>
        </p:nvSpPr>
        <p:spPr>
          <a:xfrm>
            <a:off x="746124" y="877961"/>
            <a:ext cx="10699751" cy="1641230"/>
          </a:xfrm>
        </p:spPr>
        <p:txBody>
          <a:bodyPr>
            <a:normAutofit fontScale="90000"/>
          </a:bodyPr>
          <a:lstStyle/>
          <a:p>
            <a:pPr eaLnBrk="1" hangingPunct="1"/>
            <a:r>
              <a:rPr lang="en-US" altLang="en-US" sz="3100" dirty="0">
                <a:latin typeface="Rockwell" panose="02060603020205020403" pitchFamily="18" charset="77"/>
                <a:ea typeface="+mn-ea"/>
                <a:cs typeface="+mn-cs"/>
              </a:rPr>
              <a:t>Use of improved hydraulic excavators in 1990’s caused some landowners to push safety limits on contractors doing shovel logging, felling and site preparation. Contractors presented issue to FACC for remedies.</a:t>
            </a:r>
            <a:br>
              <a:rPr lang="en-US" altLang="en-US" sz="4000" dirty="0"/>
            </a:br>
            <a:endParaRPr lang="en-US" altLang="en-US" sz="4000" dirty="0"/>
          </a:p>
        </p:txBody>
      </p:sp>
      <p:sp>
        <p:nvSpPr>
          <p:cNvPr id="28675" name="Rectangle 4">
            <a:extLst>
              <a:ext uri="{FF2B5EF4-FFF2-40B4-BE49-F238E27FC236}">
                <a16:creationId xmlns:a16="http://schemas.microsoft.com/office/drawing/2014/main" id="{F1BE4B96-82FA-55DF-F9AC-274D16678062}"/>
              </a:ext>
            </a:extLst>
          </p:cNvPr>
          <p:cNvSpPr>
            <a:spLocks noGrp="1" noChangeArrowheads="1"/>
          </p:cNvSpPr>
          <p:nvPr>
            <p:ph type="body" sz="half" idx="2"/>
          </p:nvPr>
        </p:nvSpPr>
        <p:spPr>
          <a:xfrm>
            <a:off x="6457950" y="2590629"/>
            <a:ext cx="5204884" cy="4964174"/>
          </a:xfrm>
        </p:spPr>
        <p:txBody>
          <a:bodyPr>
            <a:normAutofit/>
          </a:bodyPr>
          <a:lstStyle/>
          <a:p>
            <a:pPr eaLnBrk="1" hangingPunct="1"/>
            <a:r>
              <a:rPr lang="en-US" altLang="en-US" sz="2000" dirty="0">
                <a:latin typeface=""/>
              </a:rPr>
              <a:t>Issue of machine guarding opened up and created tip-over standard for OR now made redundant by international ROPS standard for excavators</a:t>
            </a:r>
          </a:p>
          <a:p>
            <a:pPr eaLnBrk="1" hangingPunct="1"/>
            <a:r>
              <a:rPr lang="en-US" altLang="en-US" sz="2000" dirty="0">
                <a:latin typeface=""/>
              </a:rPr>
              <a:t>ROPS required for tethered machines but lesser guarding allowed for specific conditions in code</a:t>
            </a:r>
          </a:p>
          <a:p>
            <a:pPr eaLnBrk="1" hangingPunct="1"/>
            <a:r>
              <a:rPr lang="en-US" altLang="en-US" sz="2000" dirty="0">
                <a:latin typeface=""/>
              </a:rPr>
              <a:t>Guarding codes stabilized until steep slope machines</a:t>
            </a:r>
          </a:p>
          <a:p>
            <a:pPr eaLnBrk="1" hangingPunct="1"/>
            <a:r>
              <a:rPr lang="en-US" altLang="en-US" sz="2000" dirty="0">
                <a:latin typeface=""/>
              </a:rPr>
              <a:t>Only solution to using system was a research variance w/o code change</a:t>
            </a:r>
          </a:p>
          <a:p>
            <a:pPr eaLnBrk="1" hangingPunct="1"/>
            <a:endParaRPr lang="en-US" altLang="en-US" dirty="0"/>
          </a:p>
        </p:txBody>
      </p:sp>
      <p:pic>
        <p:nvPicPr>
          <p:cNvPr id="28676" name="Picture 5" descr="P1010013">
            <a:extLst>
              <a:ext uri="{FF2B5EF4-FFF2-40B4-BE49-F238E27FC236}">
                <a16:creationId xmlns:a16="http://schemas.microsoft.com/office/drawing/2014/main" id="{0F66CF4E-3FB2-7540-79C3-37B7807E1BA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519191"/>
            <a:ext cx="6096000" cy="457324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60D4-F492-E0DA-DAF7-9B5A5B87DB03}"/>
              </a:ext>
            </a:extLst>
          </p:cNvPr>
          <p:cNvSpPr>
            <a:spLocks noGrp="1"/>
          </p:cNvSpPr>
          <p:nvPr>
            <p:ph type="ctrTitle"/>
          </p:nvPr>
        </p:nvSpPr>
        <p:spPr>
          <a:xfrm>
            <a:off x="416169" y="875445"/>
            <a:ext cx="11359662" cy="2387600"/>
          </a:xfrm>
        </p:spPr>
        <p:txBody>
          <a:bodyPr>
            <a:normAutofit fontScale="90000"/>
          </a:bodyPr>
          <a:lstStyle/>
          <a:p>
            <a:pPr marL="0" marR="0" algn="l">
              <a:spcBef>
                <a:spcPts val="0"/>
              </a:spcBef>
              <a:spcAft>
                <a:spcPts val="0"/>
              </a:spcAft>
              <a:tabLst>
                <a:tab pos="-685800" algn="l"/>
                <a:tab pos="-457200" algn="l"/>
                <a:tab pos="0" algn="l"/>
                <a:tab pos="342900" algn="l"/>
                <a:tab pos="685800" algn="l"/>
                <a:tab pos="1028700" algn="l"/>
                <a:tab pos="1371600" algn="l"/>
                <a:tab pos="1714500" algn="l"/>
                <a:tab pos="2057400" algn="l"/>
                <a:tab pos="2286000" algn="l"/>
                <a:tab pos="2743200" algn="l"/>
                <a:tab pos="3200400" algn="l"/>
                <a:tab pos="3657600" algn="l"/>
                <a:tab pos="4114800" algn="l"/>
                <a:tab pos="4572000" algn="l"/>
                <a:tab pos="5029200" algn="l"/>
                <a:tab pos="5486400" algn="l"/>
                <a:tab pos="5943600" algn="l"/>
                <a:tab pos="6400800" algn="l"/>
              </a:tabLst>
            </a:pPr>
            <a:r>
              <a:rPr lang="en-US" sz="2700" b="1" dirty="0">
                <a:effectLst/>
                <a:latin typeface="Rockwell" panose="02060603020205020403" pitchFamily="18" charset="77"/>
                <a:ea typeface="Times New Roman" panose="02020603050405020304" pitchFamily="18" charset="0"/>
                <a:cs typeface="Times New Roman" panose="02020603050405020304" pitchFamily="18" charset="0"/>
              </a:rPr>
              <a:t>437-007-0935 Operation of Ground Skidding Machines and Vehicles.</a:t>
            </a:r>
            <a:br>
              <a:rPr lang="en-US" sz="2700" dirty="0">
                <a:effectLst/>
                <a:latin typeface="Rockwell" panose="02060603020205020403" pitchFamily="18" charset="77"/>
                <a:ea typeface="Times New Roman" panose="02020603050405020304" pitchFamily="18" charset="0"/>
                <a:cs typeface="Times New Roman" panose="02020603050405020304" pitchFamily="18" charset="0"/>
              </a:rPr>
            </a:br>
            <a:r>
              <a:rPr lang="en-US" sz="2200" b="1"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2200" dirty="0">
                <a:effectLst/>
                <a:latin typeface=""/>
                <a:ea typeface="Times New Roman" panose="02020603050405020304" pitchFamily="18" charset="0"/>
                <a:cs typeface="Times New Roman" panose="02020603050405020304" pitchFamily="18" charset="0"/>
              </a:rPr>
            </a:br>
            <a:r>
              <a:rPr lang="en-US" sz="2200" dirty="0">
                <a:latin typeface=""/>
                <a:ea typeface="Times New Roman" panose="02020603050405020304" pitchFamily="18" charset="0"/>
                <a:cs typeface="Times New Roman" panose="02020603050405020304" pitchFamily="18" charset="0"/>
              </a:rPr>
              <a:t>1. </a:t>
            </a:r>
            <a:r>
              <a:rPr lang="en-US" sz="2200" u="none" strike="noStrike" dirty="0">
                <a:effectLst/>
                <a:latin typeface=""/>
                <a:ea typeface="Times New Roman" panose="02020603050405020304" pitchFamily="18" charset="0"/>
                <a:cs typeface="Times New Roman" panose="02020603050405020304" pitchFamily="18" charset="0"/>
              </a:rPr>
              <a:t>Machines must not be operated on slopes in excess of the following limits unless specified by the manufacturer of the equipment.</a:t>
            </a:r>
            <a:br>
              <a:rPr lang="en-US" sz="2200" u="none" strike="noStrike" dirty="0">
                <a:effectLst/>
                <a:latin typeface=""/>
                <a:ea typeface="Times New Roman" panose="02020603050405020304" pitchFamily="18" charset="0"/>
                <a:cs typeface="Times New Roman" panose="02020603050405020304" pitchFamily="18" charset="0"/>
              </a:rPr>
            </a:br>
            <a:r>
              <a:rPr lang="en-US" sz="2200" u="none" strike="noStrike" dirty="0">
                <a:effectLst/>
                <a:latin typeface=""/>
                <a:ea typeface="Times New Roman" panose="02020603050405020304" pitchFamily="18" charset="0"/>
                <a:cs typeface="Times New Roman" panose="02020603050405020304" pitchFamily="18" charset="0"/>
              </a:rPr>
              <a:t>(a) Rubber-tired skidders – 30 percent.</a:t>
            </a:r>
            <a:br>
              <a:rPr lang="en-US" sz="2200" u="none" strike="noStrike" dirty="0">
                <a:effectLst/>
                <a:latin typeface=""/>
                <a:ea typeface="Times New Roman" panose="02020603050405020304" pitchFamily="18" charset="0"/>
                <a:cs typeface="Times New Roman" panose="02020603050405020304" pitchFamily="18" charset="0"/>
              </a:rPr>
            </a:br>
            <a:r>
              <a:rPr lang="en-US" sz="2200" u="none" strike="noStrike" dirty="0">
                <a:effectLst/>
                <a:latin typeface=""/>
                <a:ea typeface="Times New Roman" panose="02020603050405020304" pitchFamily="18" charset="0"/>
                <a:cs typeface="Times New Roman" panose="02020603050405020304" pitchFamily="18" charset="0"/>
              </a:rPr>
              <a:t>(b) Crawler tractors, tracked feller bunchers, tracked excavators and loaders – 40 percent.</a:t>
            </a:r>
            <a:br>
              <a:rPr lang="en-US" sz="2200" u="none" strike="noStrike" dirty="0">
                <a:effectLst/>
                <a:latin typeface=""/>
                <a:ea typeface="Times New Roman" panose="02020603050405020304" pitchFamily="18" charset="0"/>
                <a:cs typeface="Times New Roman" panose="02020603050405020304" pitchFamily="18" charset="0"/>
              </a:rPr>
            </a:br>
            <a:r>
              <a:rPr lang="en-US" sz="2200" u="none" strike="noStrike" dirty="0">
                <a:effectLst/>
                <a:latin typeface=""/>
                <a:ea typeface="Times New Roman" panose="02020603050405020304" pitchFamily="18" charset="0"/>
                <a:cs typeface="Times New Roman" panose="02020603050405020304" pitchFamily="18" charset="0"/>
              </a:rPr>
              <a:t>(</a:t>
            </a:r>
            <a:r>
              <a:rPr lang="en-US" sz="2200" dirty="0">
                <a:latin typeface=""/>
                <a:ea typeface="Times New Roman" panose="02020603050405020304" pitchFamily="18" charset="0"/>
                <a:cs typeface="Times New Roman" panose="02020603050405020304" pitchFamily="18" charset="0"/>
              </a:rPr>
              <a:t>c) </a:t>
            </a:r>
            <a:r>
              <a:rPr lang="en-US" sz="2200" u="none" strike="noStrike" dirty="0">
                <a:effectLst/>
                <a:latin typeface=""/>
                <a:ea typeface="Times New Roman" panose="02020603050405020304" pitchFamily="18" charset="0"/>
                <a:cs typeface="Times New Roman" panose="02020603050405020304" pitchFamily="18" charset="0"/>
              </a:rPr>
              <a:t>Other forestry equipment designed for steep slopes – 50 percent.</a:t>
            </a:r>
            <a:br>
              <a:rPr lang="en-US" sz="2200" u="none" strike="noStrike" dirty="0">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11532E1A-AE92-52F5-3158-0CC08FDEAF8C}"/>
              </a:ext>
            </a:extLst>
          </p:cNvPr>
          <p:cNvSpPr>
            <a:spLocks noGrp="1"/>
          </p:cNvSpPr>
          <p:nvPr>
            <p:ph type="subTitle" idx="1"/>
          </p:nvPr>
        </p:nvSpPr>
        <p:spPr>
          <a:xfrm>
            <a:off x="416169" y="2736240"/>
            <a:ext cx="11500338" cy="4278923"/>
          </a:xfrm>
        </p:spPr>
        <p:txBody>
          <a:bodyPr>
            <a:normAutofit/>
          </a:bodyPr>
          <a:lstStyle/>
          <a:p>
            <a:pPr marR="0" lvl="0" algn="l" fontAlgn="base">
              <a:spcBef>
                <a:spcPts val="0"/>
              </a:spcBef>
              <a:spcAft>
                <a:spcPts val="1100"/>
              </a:spcAft>
              <a:buSzPts val="1100"/>
            </a:pPr>
            <a:r>
              <a:rPr lang="en-US" sz="2000" u="none" strike="noStrike" dirty="0">
                <a:effectLst/>
                <a:latin typeface=""/>
                <a:ea typeface="Times New Roman" panose="02020603050405020304" pitchFamily="18" charset="0"/>
                <a:cs typeface="Times New Roman" panose="02020603050405020304" pitchFamily="18" charset="0"/>
              </a:rPr>
              <a:t>2. Operation in excess of the above limits may be permitted for specific limited application or in identified small areas provided the operator and the competent person plan how to safely operate on the steep slopes considering the:</a:t>
            </a:r>
          </a:p>
          <a:p>
            <a:pPr marR="0" lvl="1" algn="l" fontAlgn="base">
              <a:spcBef>
                <a:spcPts val="0"/>
              </a:spcBef>
              <a:spcAft>
                <a:spcPts val="1100"/>
              </a:spcAft>
              <a:buSzPts val="1100"/>
            </a:pPr>
            <a:r>
              <a:rPr lang="en-US" u="none" strike="noStrike" dirty="0">
                <a:effectLst/>
                <a:latin typeface=""/>
                <a:ea typeface="Times New Roman" panose="02020603050405020304" pitchFamily="18" charset="0"/>
                <a:cs typeface="Times New Roman" panose="02020603050405020304" pitchFamily="18" charset="0"/>
              </a:rPr>
              <a:t>(a) Experience of the operator.</a:t>
            </a:r>
          </a:p>
          <a:p>
            <a:pPr marR="0" lvl="1" algn="l" fontAlgn="base">
              <a:spcBef>
                <a:spcPts val="0"/>
              </a:spcBef>
              <a:spcAft>
                <a:spcPts val="1100"/>
              </a:spcAft>
              <a:buSzPts val="1100"/>
            </a:pPr>
            <a:r>
              <a:rPr lang="en-US" u="none" strike="noStrike" dirty="0">
                <a:effectLst/>
                <a:latin typeface=""/>
                <a:ea typeface="Times New Roman" panose="02020603050405020304" pitchFamily="18" charset="0"/>
                <a:cs typeface="Times New Roman" panose="02020603050405020304" pitchFamily="18" charset="0"/>
              </a:rPr>
              <a:t>(b) Limitations of the machine and the soil conditions.</a:t>
            </a:r>
          </a:p>
          <a:p>
            <a:pPr marR="0" lvl="1" algn="l" fontAlgn="base">
              <a:spcBef>
                <a:spcPts val="0"/>
              </a:spcBef>
              <a:spcAft>
                <a:spcPts val="1100"/>
              </a:spcAft>
              <a:buSzPts val="1100"/>
            </a:pPr>
            <a:r>
              <a:rPr lang="en-US" u="none" strike="noStrike" dirty="0">
                <a:effectLst/>
                <a:latin typeface=""/>
                <a:ea typeface="Times New Roman" panose="02020603050405020304" pitchFamily="18" charset="0"/>
                <a:cs typeface="Times New Roman" panose="02020603050405020304" pitchFamily="18" charset="0"/>
              </a:rPr>
              <a:t>(c) Direction of travel (traveling straight up and down the slope).</a:t>
            </a:r>
          </a:p>
          <a:p>
            <a:pPr marR="0" lvl="1" algn="l" fontAlgn="base">
              <a:spcBef>
                <a:spcPts val="0"/>
              </a:spcBef>
              <a:spcAft>
                <a:spcPts val="1100"/>
              </a:spcAft>
              <a:buSzPts val="1100"/>
            </a:pPr>
            <a:r>
              <a:rPr lang="en-US" u="none" strike="noStrike" dirty="0">
                <a:effectLst/>
                <a:latin typeface=""/>
                <a:ea typeface="Times New Roman" panose="02020603050405020304" pitchFamily="18" charset="0"/>
                <a:cs typeface="Times New Roman" panose="02020603050405020304" pitchFamily="18" charset="0"/>
              </a:rPr>
              <a:t>(d) Requirements for turning the machine or vehicle on the slope.</a:t>
            </a:r>
          </a:p>
          <a:p>
            <a:pPr marR="0" lvl="1" algn="l" fontAlgn="base">
              <a:spcBef>
                <a:spcPts val="0"/>
              </a:spcBef>
              <a:spcAft>
                <a:spcPts val="1100"/>
              </a:spcAft>
              <a:buSzPts val="1100"/>
            </a:pPr>
            <a:r>
              <a:rPr lang="en-US" u="none" strike="noStrike" dirty="0">
                <a:effectLst/>
                <a:latin typeface=""/>
                <a:ea typeface="Times New Roman" panose="02020603050405020304" pitchFamily="18" charset="0"/>
                <a:cs typeface="Times New Roman" panose="02020603050405020304" pitchFamily="18" charset="0"/>
              </a:rPr>
              <a:t>(e) Weather.</a:t>
            </a:r>
          </a:p>
          <a:p>
            <a:pPr marR="0" lvl="1" algn="l" fontAlgn="base">
              <a:spcBef>
                <a:spcPts val="0"/>
              </a:spcBef>
              <a:spcAft>
                <a:spcPts val="1100"/>
              </a:spcAft>
              <a:buSzPts val="1100"/>
            </a:pPr>
            <a:r>
              <a:rPr lang="en-US" u="none" strike="noStrike" dirty="0">
                <a:effectLst/>
                <a:latin typeface=""/>
                <a:ea typeface="Times New Roman" panose="02020603050405020304" pitchFamily="18" charset="0"/>
                <a:cs typeface="Times New Roman" panose="02020603050405020304" pitchFamily="18" charset="0"/>
              </a:rPr>
              <a:t>(f) Load sizes.</a:t>
            </a:r>
          </a:p>
          <a:p>
            <a:pPr marR="0" lvl="1" algn="l" fontAlgn="base">
              <a:spcBef>
                <a:spcPts val="0"/>
              </a:spcBef>
              <a:spcAft>
                <a:spcPts val="1100"/>
              </a:spcAft>
              <a:buSzPts val="1100"/>
            </a:pPr>
            <a:r>
              <a:rPr lang="en-US" u="none" strike="noStrike" dirty="0">
                <a:effectLst/>
                <a:latin typeface=""/>
                <a:ea typeface="Times New Roman" panose="02020603050405020304" pitchFamily="18" charset="0"/>
                <a:cs typeface="Times New Roman" panose="02020603050405020304" pitchFamily="18" charset="0"/>
              </a:rPr>
              <a:t>(g) Any other adverse conditions.</a:t>
            </a:r>
          </a:p>
          <a:p>
            <a:pPr algn="l"/>
            <a:endParaRPr lang="en-US" dirty="0"/>
          </a:p>
        </p:txBody>
      </p:sp>
    </p:spTree>
    <p:extLst>
      <p:ext uri="{BB962C8B-B14F-4D97-AF65-F5344CB8AC3E}">
        <p14:creationId xmlns:p14="http://schemas.microsoft.com/office/powerpoint/2010/main" val="9743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859226-C43A-5448-7A44-EA9ED08B63B6}"/>
              </a:ext>
            </a:extLst>
          </p:cNvPr>
          <p:cNvSpPr>
            <a:spLocks noGrp="1"/>
          </p:cNvSpPr>
          <p:nvPr>
            <p:ph type="title"/>
          </p:nvPr>
        </p:nvSpPr>
        <p:spPr>
          <a:xfrm>
            <a:off x="762000" y="450850"/>
            <a:ext cx="10515600" cy="1325563"/>
          </a:xfrm>
        </p:spPr>
        <p:txBody>
          <a:bodyPr>
            <a:normAutofit/>
          </a:bodyPr>
          <a:lstStyle/>
          <a:p>
            <a:pPr>
              <a:spcBef>
                <a:spcPts val="1000"/>
              </a:spcBef>
            </a:pPr>
            <a:r>
              <a:rPr lang="en-US" sz="2800" dirty="0">
                <a:latin typeface="Rockwell" panose="02060603020205020403" pitchFamily="18" charset="77"/>
                <a:ea typeface="+mn-ea"/>
                <a:cs typeface="+mn-cs"/>
              </a:rPr>
              <a:t>Added during code revision by forest activities advisory committee to OROSHA who are these people?</a:t>
            </a:r>
          </a:p>
        </p:txBody>
      </p:sp>
      <p:sp>
        <p:nvSpPr>
          <p:cNvPr id="12" name="Content Placeholder 11">
            <a:extLst>
              <a:ext uri="{FF2B5EF4-FFF2-40B4-BE49-F238E27FC236}">
                <a16:creationId xmlns:a16="http://schemas.microsoft.com/office/drawing/2014/main" id="{B0C95EFB-C438-DD93-AA1A-4AF82F870B8F}"/>
              </a:ext>
            </a:extLst>
          </p:cNvPr>
          <p:cNvSpPr>
            <a:spLocks noGrp="1"/>
          </p:cNvSpPr>
          <p:nvPr>
            <p:ph sz="half" idx="1"/>
          </p:nvPr>
        </p:nvSpPr>
        <p:spPr>
          <a:xfrm>
            <a:off x="838200" y="1889124"/>
            <a:ext cx="5181600" cy="4351338"/>
          </a:xfrm>
        </p:spPr>
        <p:txBody>
          <a:bodyPr/>
          <a:lstStyle/>
          <a:p>
            <a:r>
              <a:rPr lang="en-US" sz="2000" dirty="0">
                <a:latin typeface=""/>
              </a:rPr>
              <a:t>Logging contractors</a:t>
            </a:r>
          </a:p>
          <a:p>
            <a:r>
              <a:rPr lang="en-US" sz="2000" dirty="0">
                <a:latin typeface=""/>
              </a:rPr>
              <a:t>Forest industry </a:t>
            </a:r>
          </a:p>
          <a:p>
            <a:r>
              <a:rPr lang="en-US" sz="2000" dirty="0">
                <a:latin typeface=""/>
              </a:rPr>
              <a:t>Manufacturers</a:t>
            </a:r>
          </a:p>
          <a:p>
            <a:r>
              <a:rPr lang="en-US" sz="2000" dirty="0">
                <a:latin typeface=""/>
              </a:rPr>
              <a:t>Safety consultants</a:t>
            </a:r>
          </a:p>
          <a:p>
            <a:r>
              <a:rPr lang="en-US" sz="2000" dirty="0">
                <a:latin typeface=""/>
              </a:rPr>
              <a:t>Trucking industry folks</a:t>
            </a:r>
          </a:p>
          <a:p>
            <a:r>
              <a:rPr lang="en-US" sz="2000" dirty="0">
                <a:latin typeface=""/>
              </a:rPr>
              <a:t>Forestry services folks</a:t>
            </a:r>
          </a:p>
          <a:p>
            <a:r>
              <a:rPr lang="en-US" sz="2000" dirty="0">
                <a:latin typeface=""/>
              </a:rPr>
              <a:t>Association representatives</a:t>
            </a:r>
          </a:p>
          <a:p>
            <a:r>
              <a:rPr lang="en-US" sz="2000" dirty="0">
                <a:latin typeface=""/>
              </a:rPr>
              <a:t>Forest engineers</a:t>
            </a:r>
          </a:p>
          <a:p>
            <a:endParaRPr lang="en-US" dirty="0"/>
          </a:p>
          <a:p>
            <a:endParaRPr lang="en-US" dirty="0"/>
          </a:p>
          <a:p>
            <a:endParaRPr lang="en-US" dirty="0"/>
          </a:p>
          <a:p>
            <a:endParaRPr lang="en-US" dirty="0"/>
          </a:p>
        </p:txBody>
      </p:sp>
      <p:sp>
        <p:nvSpPr>
          <p:cNvPr id="13" name="Content Placeholder 12">
            <a:extLst>
              <a:ext uri="{FF2B5EF4-FFF2-40B4-BE49-F238E27FC236}">
                <a16:creationId xmlns:a16="http://schemas.microsoft.com/office/drawing/2014/main" id="{1C14B398-8A0C-33F9-6ACF-24C44031739B}"/>
              </a:ext>
            </a:extLst>
          </p:cNvPr>
          <p:cNvSpPr>
            <a:spLocks noGrp="1"/>
          </p:cNvSpPr>
          <p:nvPr>
            <p:ph sz="half" idx="2"/>
          </p:nvPr>
        </p:nvSpPr>
        <p:spPr>
          <a:xfrm>
            <a:off x="6172202" y="1889124"/>
            <a:ext cx="5797062" cy="4809637"/>
          </a:xfrm>
        </p:spPr>
        <p:txBody>
          <a:bodyPr/>
          <a:lstStyle/>
          <a:p>
            <a:r>
              <a:rPr lang="en-US" sz="2000" dirty="0">
                <a:latin typeface=""/>
              </a:rPr>
              <a:t>Academics &amp; researchers</a:t>
            </a:r>
          </a:p>
          <a:p>
            <a:r>
              <a:rPr lang="en-US" sz="2000" dirty="0">
                <a:latin typeface=""/>
              </a:rPr>
              <a:t>Forestry agency folks- state &amp; federal</a:t>
            </a:r>
          </a:p>
          <a:p>
            <a:r>
              <a:rPr lang="en-US" sz="2000" dirty="0">
                <a:latin typeface=""/>
              </a:rPr>
              <a:t>Self employed forestry </a:t>
            </a:r>
          </a:p>
          <a:p>
            <a:r>
              <a:rPr lang="en-US" sz="2000" dirty="0">
                <a:latin typeface=""/>
              </a:rPr>
              <a:t>Union &amp; workers</a:t>
            </a:r>
          </a:p>
          <a:p>
            <a:r>
              <a:rPr lang="en-US" sz="2000" dirty="0">
                <a:latin typeface=""/>
              </a:rPr>
              <a:t>OROSHA administrators, technical specs, compliance, &amp; consultation folks</a:t>
            </a:r>
          </a:p>
          <a:p>
            <a:r>
              <a:rPr lang="en-US" sz="2000" dirty="0">
                <a:latin typeface=""/>
              </a:rPr>
              <a:t>Others depending on issues </a:t>
            </a:r>
          </a:p>
          <a:p>
            <a:r>
              <a:rPr lang="en-US" sz="2000" dirty="0">
                <a:latin typeface=""/>
              </a:rPr>
              <a:t>Depends on who shows up</a:t>
            </a:r>
          </a:p>
          <a:p>
            <a:endParaRPr lang="en-US" dirty="0"/>
          </a:p>
        </p:txBody>
      </p:sp>
    </p:spTree>
    <p:extLst>
      <p:ext uri="{BB962C8B-B14F-4D97-AF65-F5344CB8AC3E}">
        <p14:creationId xmlns:p14="http://schemas.microsoft.com/office/powerpoint/2010/main" val="256501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B549-08EB-EFC7-4ED1-C9E7D65F589F}"/>
              </a:ext>
            </a:extLst>
          </p:cNvPr>
          <p:cNvSpPr>
            <a:spLocks noGrp="1"/>
          </p:cNvSpPr>
          <p:nvPr>
            <p:ph type="title"/>
          </p:nvPr>
        </p:nvSpPr>
        <p:spPr>
          <a:xfrm>
            <a:off x="838200" y="365125"/>
            <a:ext cx="8691563" cy="1325563"/>
          </a:xfrm>
        </p:spPr>
        <p:txBody>
          <a:bodyPr>
            <a:normAutofit/>
          </a:bodyPr>
          <a:lstStyle/>
          <a:p>
            <a:pPr>
              <a:spcBef>
                <a:spcPts val="1000"/>
              </a:spcBef>
            </a:pPr>
            <a:r>
              <a:rPr lang="en-US" sz="2800" dirty="0">
                <a:latin typeface="Rockwell" panose="02060603020205020403" pitchFamily="18" charset="77"/>
                <a:ea typeface="+mn-ea"/>
                <a:cs typeface="+mn-cs"/>
              </a:rPr>
              <a:t>Oregon OSHA’s revised guidelines for using tethered logging systems </a:t>
            </a:r>
          </a:p>
        </p:txBody>
      </p:sp>
      <p:sp>
        <p:nvSpPr>
          <p:cNvPr id="3" name="Content Placeholder 2">
            <a:extLst>
              <a:ext uri="{FF2B5EF4-FFF2-40B4-BE49-F238E27FC236}">
                <a16:creationId xmlns:a16="http://schemas.microsoft.com/office/drawing/2014/main" id="{4B153968-6F45-1F5B-56CA-B41FAD02AFC3}"/>
              </a:ext>
            </a:extLst>
          </p:cNvPr>
          <p:cNvSpPr>
            <a:spLocks noGrp="1"/>
          </p:cNvSpPr>
          <p:nvPr>
            <p:ph sz="half" idx="1"/>
          </p:nvPr>
        </p:nvSpPr>
        <p:spPr/>
        <p:txBody>
          <a:bodyPr/>
          <a:lstStyle/>
          <a:p>
            <a:r>
              <a:rPr lang="en-US" sz="2000" dirty="0">
                <a:latin typeface=""/>
              </a:rPr>
              <a:t>Manufacturer assurance for safety not engine/oil</a:t>
            </a:r>
          </a:p>
          <a:p>
            <a:r>
              <a:rPr lang="en-US" sz="2000" dirty="0">
                <a:latin typeface=""/>
              </a:rPr>
              <a:t>Designed for tethered use</a:t>
            </a:r>
          </a:p>
          <a:p>
            <a:r>
              <a:rPr lang="en-US" sz="2000" dirty="0">
                <a:latin typeface=""/>
              </a:rPr>
              <a:t>Use as designed by manuf.</a:t>
            </a:r>
          </a:p>
          <a:p>
            <a:r>
              <a:rPr lang="en-US" sz="2000" dirty="0">
                <a:latin typeface=""/>
              </a:rPr>
              <a:t>Meet all div 7 rules</a:t>
            </a:r>
          </a:p>
          <a:p>
            <a:r>
              <a:rPr lang="en-US" sz="2000" dirty="0">
                <a:latin typeface=""/>
              </a:rPr>
              <a:t>Guarding per div 7</a:t>
            </a:r>
          </a:p>
          <a:p>
            <a:r>
              <a:rPr lang="en-US" sz="2000" dirty="0">
                <a:latin typeface=""/>
              </a:rPr>
              <a:t>Operator &amp; competent person plan with guides</a:t>
            </a:r>
          </a:p>
          <a:p>
            <a:endParaRPr lang="en-US" dirty="0"/>
          </a:p>
        </p:txBody>
      </p:sp>
      <p:sp>
        <p:nvSpPr>
          <p:cNvPr id="4" name="Content Placeholder 3">
            <a:extLst>
              <a:ext uri="{FF2B5EF4-FFF2-40B4-BE49-F238E27FC236}">
                <a16:creationId xmlns:a16="http://schemas.microsoft.com/office/drawing/2014/main" id="{E0A67B81-28CE-87E1-91E1-15DE5B47E993}"/>
              </a:ext>
            </a:extLst>
          </p:cNvPr>
          <p:cNvSpPr>
            <a:spLocks noGrp="1"/>
          </p:cNvSpPr>
          <p:nvPr>
            <p:ph sz="half" idx="2"/>
          </p:nvPr>
        </p:nvSpPr>
        <p:spPr/>
        <p:txBody>
          <a:bodyPr>
            <a:normAutofit/>
          </a:bodyPr>
          <a:lstStyle/>
          <a:p>
            <a:r>
              <a:rPr lang="en-US" sz="2000" dirty="0">
                <a:latin typeface=""/>
              </a:rPr>
              <a:t>Operator training</a:t>
            </a:r>
          </a:p>
          <a:p>
            <a:r>
              <a:rPr lang="en-US" sz="2000" dirty="0">
                <a:latin typeface=""/>
              </a:rPr>
              <a:t>Operator </a:t>
            </a:r>
            <a:r>
              <a:rPr lang="en-US" sz="2000" dirty="0" err="1">
                <a:latin typeface=""/>
              </a:rPr>
              <a:t>exp.on</a:t>
            </a:r>
            <a:r>
              <a:rPr lang="en-US" sz="2000" dirty="0">
                <a:latin typeface=""/>
              </a:rPr>
              <a:t> good ground first</a:t>
            </a:r>
          </a:p>
          <a:p>
            <a:r>
              <a:rPr lang="en-US" sz="2000" dirty="0">
                <a:latin typeface=""/>
              </a:rPr>
              <a:t>List of info to provide for variance</a:t>
            </a:r>
          </a:p>
          <a:p>
            <a:r>
              <a:rPr lang="en-US" sz="2000" dirty="0">
                <a:latin typeface=""/>
              </a:rPr>
              <a:t>Machine, attachment specs</a:t>
            </a:r>
          </a:p>
          <a:p>
            <a:r>
              <a:rPr lang="en-US" sz="2000" dirty="0">
                <a:latin typeface=""/>
              </a:rPr>
              <a:t>Semi annual reporting, hours, injuries, incidents…</a:t>
            </a:r>
          </a:p>
          <a:p>
            <a:r>
              <a:rPr lang="en-US" sz="2000" dirty="0">
                <a:latin typeface=""/>
              </a:rPr>
              <a:t>Line inspections, wear, use</a:t>
            </a:r>
          </a:p>
        </p:txBody>
      </p:sp>
    </p:spTree>
    <p:extLst>
      <p:ext uri="{BB962C8B-B14F-4D97-AF65-F5344CB8AC3E}">
        <p14:creationId xmlns:p14="http://schemas.microsoft.com/office/powerpoint/2010/main" val="174838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B2DDFE4-07DD-803F-AE20-A8031B55D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968" y="7937"/>
            <a:ext cx="9136063" cy="6850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8637B3-46AD-04A2-6013-41E18D86065F}"/>
              </a:ext>
            </a:extLst>
          </p:cNvPr>
          <p:cNvSpPr>
            <a:spLocks noGrp="1" noChangeArrowheads="1"/>
          </p:cNvSpPr>
          <p:nvPr>
            <p:ph type="title"/>
          </p:nvPr>
        </p:nvSpPr>
        <p:spPr>
          <a:xfrm>
            <a:off x="1008184" y="486295"/>
            <a:ext cx="9838267" cy="1143000"/>
          </a:xfrm>
        </p:spPr>
        <p:txBody>
          <a:bodyPr>
            <a:normAutofit/>
          </a:bodyPr>
          <a:lstStyle/>
          <a:p>
            <a:pPr eaLnBrk="1" hangingPunct="1"/>
            <a:r>
              <a:rPr lang="en-US" altLang="en-US" sz="2800" dirty="0">
                <a:latin typeface="Rockwell" panose="02060603020205020403" pitchFamily="18" charset="77"/>
              </a:rPr>
              <a:t>Machine tip overs did occur</a:t>
            </a:r>
          </a:p>
        </p:txBody>
      </p:sp>
      <p:sp>
        <p:nvSpPr>
          <p:cNvPr id="15363" name="Rectangle 4">
            <a:extLst>
              <a:ext uri="{FF2B5EF4-FFF2-40B4-BE49-F238E27FC236}">
                <a16:creationId xmlns:a16="http://schemas.microsoft.com/office/drawing/2014/main" id="{083DD5D0-F2B6-9C9B-525F-BF186C62625C}"/>
              </a:ext>
            </a:extLst>
          </p:cNvPr>
          <p:cNvSpPr>
            <a:spLocks noGrp="1" noChangeArrowheads="1"/>
          </p:cNvSpPr>
          <p:nvPr>
            <p:ph type="body" sz="half" idx="2"/>
          </p:nvPr>
        </p:nvSpPr>
        <p:spPr>
          <a:xfrm>
            <a:off x="5735782" y="1629295"/>
            <a:ext cx="6134793" cy="5037512"/>
          </a:xfrm>
        </p:spPr>
        <p:txBody>
          <a:bodyPr>
            <a:normAutofit/>
          </a:bodyPr>
          <a:lstStyle/>
          <a:p>
            <a:r>
              <a:rPr lang="en-US" altLang="en-US" sz="2000" dirty="0">
                <a:latin typeface=""/>
              </a:rPr>
              <a:t>Not many fatalities</a:t>
            </a:r>
          </a:p>
          <a:p>
            <a:r>
              <a:rPr lang="en-US" altLang="en-US" sz="2000" dirty="0">
                <a:latin typeface=""/>
              </a:rPr>
              <a:t>Some tip overs not reportable by uncovered workers &amp; sole proprietors using machines not meeting Div 7 codes.</a:t>
            </a:r>
          </a:p>
          <a:p>
            <a:r>
              <a:rPr lang="en-US" altLang="en-US" sz="2000" dirty="0">
                <a:latin typeface=""/>
              </a:rPr>
              <a:t>Similar experiences in other states and countries</a:t>
            </a:r>
          </a:p>
          <a:p>
            <a:r>
              <a:rPr lang="en-US" altLang="en-US" sz="2000" dirty="0">
                <a:latin typeface=""/>
              </a:rPr>
              <a:t>Other states relied on federal logging standard that depended on the boom to protect operator and did not adopt any guarding restrictions on tethered logging machines</a:t>
            </a:r>
          </a:p>
          <a:p>
            <a:r>
              <a:rPr lang="en-US" altLang="en-US" sz="2000" dirty="0">
                <a:latin typeface=""/>
              </a:rPr>
              <a:t> Research and testing indicated severe consequences for operator in rollover event</a:t>
            </a:r>
          </a:p>
        </p:txBody>
      </p:sp>
      <p:pic>
        <p:nvPicPr>
          <p:cNvPr id="15364" name="Picture 5" descr="fullmach">
            <a:extLst>
              <a:ext uri="{FF2B5EF4-FFF2-40B4-BE49-F238E27FC236}">
                <a16:creationId xmlns:a16="http://schemas.microsoft.com/office/drawing/2014/main" id="{A459ECAD-3E15-8B7F-65BA-9ABCB99201D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08184" y="1629295"/>
            <a:ext cx="4291013" cy="453589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11929</TotalTime>
  <Words>971</Words>
  <Application>Microsoft Macintosh PowerPoint</Application>
  <PresentationFormat>Widescreen</PresentationFormat>
  <Paragraphs>119</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Narrow</vt:lpstr>
      <vt:lpstr>Calibri</vt:lpstr>
      <vt:lpstr>Calibri Light</vt:lpstr>
      <vt:lpstr>Encode Sans Normal Black</vt:lpstr>
      <vt:lpstr>Open Sans</vt:lpstr>
      <vt:lpstr>Rockwell</vt:lpstr>
      <vt:lpstr>Times New Roman</vt:lpstr>
      <vt:lpstr>Uni Sans Regular</vt:lpstr>
      <vt:lpstr>Office Theme</vt:lpstr>
      <vt:lpstr>PowerPoint Presentation</vt:lpstr>
      <vt:lpstr>Mention of trade names or products does not constitute an endorsement by OROSHA, University of Washington, or Oregon State University. Comments are mine alone and do not represent any organization.</vt:lpstr>
      <vt:lpstr>PowerPoint Presentation</vt:lpstr>
      <vt:lpstr>Use of improved hydraulic excavators in 1990’s caused some landowners to push safety limits on contractors doing shovel logging, felling and site preparation. Contractors presented issue to FACC for remedies. </vt:lpstr>
      <vt:lpstr>437-007-0935 Operation of Ground Skidding Machines and Vehicles.   1. Machines must not be operated on slopes in excess of the following limits unless specified by the manufacturer of the equipment. (a) Rubber-tired skidders – 30 percent. (b) Crawler tractors, tracked feller bunchers, tracked excavators and loaders – 40 percent. (c) Other forestry equipment designed for steep slopes – 50 percent. </vt:lpstr>
      <vt:lpstr>Added during code revision by forest activities advisory committee to OROSHA who are these people?</vt:lpstr>
      <vt:lpstr>Oregon OSHA’s revised guidelines for using tethered logging systems </vt:lpstr>
      <vt:lpstr>PowerPoint Presentation</vt:lpstr>
      <vt:lpstr>Machine tip overs did occur</vt:lpstr>
      <vt:lpstr>PONSSE systems in OR &amp; PNW only machines approved by co.  For over 50%--no upper %</vt:lpstr>
      <vt:lpstr>Accidents can happen</vt:lpstr>
      <vt:lpstr>Regulations as well as Best Practices guides</vt:lpstr>
      <vt:lpstr>Why the concern?</vt:lpstr>
      <vt:lpstr>Variance results to date (6/16 - 12/23)</vt:lpstr>
      <vt:lpstr>PowerPoint Presentation</vt:lpstr>
      <vt:lpstr>Opportunities to make yarding safer</vt:lpstr>
      <vt:lpstr>Forest Activities Advisory Committee</vt:lpstr>
      <vt:lpstr>Tethering on steep slopes is continuing… issues need attention, research is needed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Garland</dc:creator>
  <cp:lastModifiedBy>Sarah K Fish</cp:lastModifiedBy>
  <cp:revision>32</cp:revision>
  <dcterms:created xsi:type="dcterms:W3CDTF">2024-02-11T00:36:40Z</dcterms:created>
  <dcterms:modified xsi:type="dcterms:W3CDTF">2024-03-21T21:00:01Z</dcterms:modified>
</cp:coreProperties>
</file>