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Lst>
  <p:notesMasterIdLst>
    <p:notesMasterId r:id="rId42"/>
  </p:notesMasterIdLst>
  <p:handoutMasterIdLst>
    <p:handoutMasterId r:id="rId43"/>
  </p:handoutMasterIdLst>
  <p:sldIdLst>
    <p:sldId id="266" r:id="rId5"/>
    <p:sldId id="318" r:id="rId6"/>
    <p:sldId id="268" r:id="rId7"/>
    <p:sldId id="272" r:id="rId8"/>
    <p:sldId id="271" r:id="rId9"/>
    <p:sldId id="290" r:id="rId10"/>
    <p:sldId id="273" r:id="rId11"/>
    <p:sldId id="274" r:id="rId12"/>
    <p:sldId id="291" r:id="rId13"/>
    <p:sldId id="288" r:id="rId14"/>
    <p:sldId id="289" r:id="rId15"/>
    <p:sldId id="302" r:id="rId16"/>
    <p:sldId id="311" r:id="rId17"/>
    <p:sldId id="301" r:id="rId18"/>
    <p:sldId id="304" r:id="rId19"/>
    <p:sldId id="315" r:id="rId20"/>
    <p:sldId id="260" r:id="rId21"/>
    <p:sldId id="261" r:id="rId22"/>
    <p:sldId id="277" r:id="rId23"/>
    <p:sldId id="276" r:id="rId24"/>
    <p:sldId id="278" r:id="rId25"/>
    <p:sldId id="316" r:id="rId26"/>
    <p:sldId id="317" r:id="rId27"/>
    <p:sldId id="306" r:id="rId28"/>
    <p:sldId id="307" r:id="rId29"/>
    <p:sldId id="314" r:id="rId30"/>
    <p:sldId id="313" r:id="rId31"/>
    <p:sldId id="285" r:id="rId32"/>
    <p:sldId id="296" r:id="rId33"/>
    <p:sldId id="284" r:id="rId34"/>
    <p:sldId id="300" r:id="rId35"/>
    <p:sldId id="262" r:id="rId36"/>
    <p:sldId id="494" r:id="rId37"/>
    <p:sldId id="488" r:id="rId38"/>
    <p:sldId id="492" r:id="rId39"/>
    <p:sldId id="312" r:id="rId40"/>
    <p:sldId id="466"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B4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9BCE2-BFDF-44BF-9E81-523D05A6983C}" v="1" dt="2024-10-03T20:07:35.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4"/>
    <p:restoredTop sz="94630"/>
  </p:normalViewPr>
  <p:slideViewPr>
    <p:cSldViewPr snapToGrid="0" snapToObjects="1">
      <p:cViewPr varScale="1">
        <p:scale>
          <a:sx n="115" d="100"/>
          <a:sy n="115" d="100"/>
        </p:scale>
        <p:origin x="132" y="3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https://uwnetid.sharepoint.com/sites/og_pnash/Shared%20Documents/7_E&amp;P%20Core/4_Evaluation%20Program/4_AgFF%20Data%20Tracking/Data%20Sources/Forestry/WA/WA%20Loggers%20Prefering%20Spanish.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Percent of accepted </a:t>
            </a:r>
            <a:r>
              <a:rPr lang="en-US" sz="2400" baseline="0" dirty="0"/>
              <a:t>injury claims preferring </a:t>
            </a:r>
            <a:br>
              <a:rPr lang="en-US" sz="2400" baseline="0" dirty="0"/>
            </a:br>
            <a:r>
              <a:rPr lang="en-US" sz="2400" baseline="0" dirty="0"/>
              <a:t>Spanish language in WA manual logging, 2011-2023</a:t>
            </a:r>
            <a:endParaRPr lang="en-US" sz="2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8414926395070184E-2"/>
          <c:y val="0.23064755106228621"/>
          <c:w val="0.91258145041652405"/>
          <c:h val="0.69556164879358739"/>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Sheet1!$B$7:$N$7</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xVal>
          <c:yVal>
            <c:numRef>
              <c:f>Sheet1!$B$8:$N$8</c:f>
              <c:numCache>
                <c:formatCode>0%</c:formatCode>
                <c:ptCount val="13"/>
                <c:pt idx="0">
                  <c:v>3.0456852791878174E-2</c:v>
                </c:pt>
                <c:pt idx="1">
                  <c:v>5.8510638297872342E-2</c:v>
                </c:pt>
                <c:pt idx="2">
                  <c:v>5.5865921787709494E-2</c:v>
                </c:pt>
                <c:pt idx="3">
                  <c:v>3.0837004405286344E-2</c:v>
                </c:pt>
                <c:pt idx="4">
                  <c:v>6.3291139240506333E-2</c:v>
                </c:pt>
                <c:pt idx="5">
                  <c:v>2.0547945205479451E-2</c:v>
                </c:pt>
                <c:pt idx="6">
                  <c:v>4.2857142857142858E-2</c:v>
                </c:pt>
                <c:pt idx="7">
                  <c:v>0.08</c:v>
                </c:pt>
                <c:pt idx="8">
                  <c:v>5.8823529411764705E-2</c:v>
                </c:pt>
                <c:pt idx="9">
                  <c:v>7.6923076923076927E-2</c:v>
                </c:pt>
                <c:pt idx="10">
                  <c:v>4.9382716049382713E-2</c:v>
                </c:pt>
                <c:pt idx="11">
                  <c:v>3.3707865168539325E-2</c:v>
                </c:pt>
                <c:pt idx="12">
                  <c:v>7.8947368421052627E-2</c:v>
                </c:pt>
              </c:numCache>
            </c:numRef>
          </c:yVal>
          <c:smooth val="0"/>
          <c:extLst>
            <c:ext xmlns:c16="http://schemas.microsoft.com/office/drawing/2014/chart" uri="{C3380CC4-5D6E-409C-BE32-E72D297353CC}">
              <c16:uniqueId val="{00000000-F7BB-49B8-AFE0-BD9CDF3E924B}"/>
            </c:ext>
          </c:extLst>
        </c:ser>
        <c:dLbls>
          <c:showLegendKey val="0"/>
          <c:showVal val="0"/>
          <c:showCatName val="0"/>
          <c:showSerName val="0"/>
          <c:showPercent val="0"/>
          <c:showBubbleSize val="0"/>
        </c:dLbls>
        <c:axId val="1612194335"/>
        <c:axId val="1612195167"/>
      </c:scatterChart>
      <c:valAx>
        <c:axId val="16121943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2195167"/>
        <c:crosses val="autoZero"/>
        <c:crossBetween val="midCat"/>
      </c:valAx>
      <c:valAx>
        <c:axId val="16121951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219433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0.08951</cdr:x>
      <cdr:y>0.68423</cdr:y>
    </cdr:from>
    <cdr:to>
      <cdr:x>0.14067</cdr:x>
      <cdr:y>0.74507</cdr:y>
    </cdr:to>
    <cdr:sp macro="" textlink="">
      <cdr:nvSpPr>
        <cdr:cNvPr id="2" name="TextBox 1">
          <a:extLst xmlns:a="http://schemas.openxmlformats.org/drawingml/2006/main">
            <a:ext uri="{FF2B5EF4-FFF2-40B4-BE49-F238E27FC236}">
              <a16:creationId xmlns:a16="http://schemas.microsoft.com/office/drawing/2014/main" id="{EE5EB9F7-3887-49C7-A471-A646F876BA67}"/>
            </a:ext>
          </a:extLst>
        </cdr:cNvPr>
        <cdr:cNvSpPr txBox="1"/>
      </cdr:nvSpPr>
      <cdr:spPr>
        <a:xfrm xmlns:a="http://schemas.openxmlformats.org/drawingml/2006/main">
          <a:off x="627530" y="2117351"/>
          <a:ext cx="358588" cy="1882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78A7B1C-1B3E-4DF3-9C0E-A8443D070DDE}" type="datetime1">
              <a:rPr lang="en-US" smtClean="0"/>
              <a:t>10/3/2024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B35C8DA-594E-485B-BD20-B845EDA19777}" type="slidenum">
              <a:rPr lang="en-US" smtClean="0"/>
              <a:t>‹#›</a:t>
            </a:fld>
            <a:endParaRPr lang="en-US"/>
          </a:p>
        </p:txBody>
      </p:sp>
    </p:spTree>
    <p:extLst>
      <p:ext uri="{BB962C8B-B14F-4D97-AF65-F5344CB8AC3E}">
        <p14:creationId xmlns:p14="http://schemas.microsoft.com/office/powerpoint/2010/main" val="35110506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217F8F-C032-4A0C-8FC2-62754C947C25}" type="datetime1">
              <a:rPr lang="en-US" smtClean="0"/>
              <a:t>10/3/2024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BB6C16-7557-A948-81B9-362C57AE0AAE}" type="slidenum">
              <a:rPr lang="en-US" smtClean="0"/>
              <a:pPr/>
              <a:t>‹#›</a:t>
            </a:fld>
            <a:endParaRPr lang="en-US" dirty="0"/>
          </a:p>
        </p:txBody>
      </p:sp>
    </p:spTree>
    <p:extLst>
      <p:ext uri="{BB962C8B-B14F-4D97-AF65-F5344CB8AC3E}">
        <p14:creationId xmlns:p14="http://schemas.microsoft.com/office/powerpoint/2010/main" val="1364158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paces.hightail.com/space/PWhKh"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rldefense.com/v3/__https:/apps.leg.wa.gov/wac/default.aspx?cite=296-17A-5001__;!!K-Hz7m0Vt54!k6oG5K-dNEkaq-v4cvmz_Uztczr-ZqMkwh8uA8bCZf4B0XR0Hv8HEaYQFEBlMfYozBCly4a-hzFGSEagz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PNASH (Marcy)</a:t>
            </a:r>
          </a:p>
          <a:p>
            <a:pPr marL="171450" indent="-171450">
              <a:buFontTx/>
              <a:buChar char="-"/>
            </a:pPr>
            <a:r>
              <a:rPr lang="en-US" dirty="0"/>
              <a:t>NFWC (Carl)</a:t>
            </a:r>
          </a:p>
        </p:txBody>
      </p:sp>
      <p:sp>
        <p:nvSpPr>
          <p:cNvPr id="4" name="Slide Number Placeholder 3"/>
          <p:cNvSpPr>
            <a:spLocks noGrp="1"/>
          </p:cNvSpPr>
          <p:nvPr>
            <p:ph type="sldNum" sz="quarter" idx="10"/>
          </p:nvPr>
        </p:nvSpPr>
        <p:spPr/>
        <p:txBody>
          <a:bodyPr/>
          <a:lstStyle/>
          <a:p>
            <a:fld id="{A0BB6C16-7557-A948-81B9-362C57AE0AAE}" type="slidenum">
              <a:rPr lang="en-US" smtClean="0"/>
              <a:pPr/>
              <a:t>1</a:t>
            </a:fld>
            <a:endParaRPr lang="en-US" dirty="0"/>
          </a:p>
        </p:txBody>
      </p:sp>
    </p:spTree>
    <p:extLst>
      <p:ext uri="{BB962C8B-B14F-4D97-AF65-F5344CB8AC3E}">
        <p14:creationId xmlns:p14="http://schemas.microsoft.com/office/powerpoint/2010/main" val="395472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B6C16-7557-A948-81B9-362C57AE0AAE}" type="slidenum">
              <a:rPr lang="en-US" smtClean="0"/>
              <a:pPr/>
              <a:t>14</a:t>
            </a:fld>
            <a:endParaRPr lang="en-US" dirty="0"/>
          </a:p>
        </p:txBody>
      </p:sp>
    </p:spTree>
    <p:extLst>
      <p:ext uri="{BB962C8B-B14F-4D97-AF65-F5344CB8AC3E}">
        <p14:creationId xmlns:p14="http://schemas.microsoft.com/office/powerpoint/2010/main" val="1051757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99 interviews served as pre-selection interviews from which a subset of 23 interviewees were identified for a case study interview</a:t>
            </a:r>
            <a:endParaRPr lang="en-US" dirty="0"/>
          </a:p>
        </p:txBody>
      </p:sp>
      <p:sp>
        <p:nvSpPr>
          <p:cNvPr id="4" name="Slide Number Placeholder 3"/>
          <p:cNvSpPr>
            <a:spLocks noGrp="1"/>
          </p:cNvSpPr>
          <p:nvPr>
            <p:ph type="sldNum" sz="quarter" idx="10"/>
          </p:nvPr>
        </p:nvSpPr>
        <p:spPr/>
        <p:txBody>
          <a:bodyPr/>
          <a:lstStyle/>
          <a:p>
            <a:fld id="{A0BB6C16-7557-A948-81B9-362C57AE0AAE}" type="slidenum">
              <a:rPr lang="en-US" smtClean="0"/>
              <a:pPr/>
              <a:t>15</a:t>
            </a:fld>
            <a:endParaRPr lang="en-US" dirty="0"/>
          </a:p>
        </p:txBody>
      </p:sp>
    </p:spTree>
    <p:extLst>
      <p:ext uri="{BB962C8B-B14F-4D97-AF65-F5344CB8AC3E}">
        <p14:creationId xmlns:p14="http://schemas.microsoft.com/office/powerpoint/2010/main" val="276692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B6C16-7557-A948-81B9-362C57AE0AAE}" type="slidenum">
              <a:rPr lang="en-US" smtClean="0"/>
              <a:pPr/>
              <a:t>17</a:t>
            </a:fld>
            <a:endParaRPr lang="en-US" dirty="0"/>
          </a:p>
        </p:txBody>
      </p:sp>
    </p:spTree>
    <p:extLst>
      <p:ext uri="{BB962C8B-B14F-4D97-AF65-F5344CB8AC3E}">
        <p14:creationId xmlns:p14="http://schemas.microsoft.com/office/powerpoint/2010/main" val="1785628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B6C16-7557-A948-81B9-362C57AE0AAE}" type="slidenum">
              <a:rPr lang="en-US" smtClean="0"/>
              <a:pPr/>
              <a:t>18</a:t>
            </a:fld>
            <a:endParaRPr lang="en-US" dirty="0"/>
          </a:p>
        </p:txBody>
      </p:sp>
    </p:spTree>
    <p:extLst>
      <p:ext uri="{BB962C8B-B14F-4D97-AF65-F5344CB8AC3E}">
        <p14:creationId xmlns:p14="http://schemas.microsoft.com/office/powerpoint/2010/main" val="89817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B6C16-7557-A948-81B9-362C57AE0AAE}" type="slidenum">
              <a:rPr lang="en-US" smtClean="0"/>
              <a:pPr/>
              <a:t>19</a:t>
            </a:fld>
            <a:endParaRPr lang="en-US" dirty="0"/>
          </a:p>
        </p:txBody>
      </p:sp>
    </p:spTree>
    <p:extLst>
      <p:ext uri="{BB962C8B-B14F-4D97-AF65-F5344CB8AC3E}">
        <p14:creationId xmlns:p14="http://schemas.microsoft.com/office/powerpoint/2010/main" val="3532963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B6C16-7557-A948-81B9-362C57AE0AAE}" type="slidenum">
              <a:rPr lang="en-US" smtClean="0"/>
              <a:pPr/>
              <a:t>20</a:t>
            </a:fld>
            <a:endParaRPr lang="en-US" dirty="0"/>
          </a:p>
        </p:txBody>
      </p:sp>
    </p:spTree>
    <p:extLst>
      <p:ext uri="{BB962C8B-B14F-4D97-AF65-F5344CB8AC3E}">
        <p14:creationId xmlns:p14="http://schemas.microsoft.com/office/powerpoint/2010/main" val="907708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BB6C16-7557-A948-81B9-362C57AE0AAE}"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B6C16-7557-A948-81B9-362C57AE0AAE}" type="slidenum">
              <a:rPr lang="en-US" smtClean="0"/>
              <a:pPr/>
              <a:t>24</a:t>
            </a:fld>
            <a:endParaRPr lang="en-US" dirty="0"/>
          </a:p>
        </p:txBody>
      </p:sp>
    </p:spTree>
    <p:extLst>
      <p:ext uri="{BB962C8B-B14F-4D97-AF65-F5344CB8AC3E}">
        <p14:creationId xmlns:p14="http://schemas.microsoft.com/office/powerpoint/2010/main" val="2037076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B6C16-7557-A948-81B9-362C57AE0AAE}" type="slidenum">
              <a:rPr lang="en-US" smtClean="0"/>
              <a:pPr/>
              <a:t>27</a:t>
            </a:fld>
            <a:endParaRPr lang="en-US" dirty="0"/>
          </a:p>
        </p:txBody>
      </p:sp>
    </p:spTree>
    <p:extLst>
      <p:ext uri="{BB962C8B-B14F-4D97-AF65-F5344CB8AC3E}">
        <p14:creationId xmlns:p14="http://schemas.microsoft.com/office/powerpoint/2010/main" val="763544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Designed</a:t>
            </a:r>
            <a:r>
              <a:rPr lang="en-US" baseline="0" dirty="0"/>
              <a:t> for supervisor</a:t>
            </a:r>
            <a:endParaRPr lang="en-US" dirty="0"/>
          </a:p>
        </p:txBody>
      </p:sp>
      <p:sp>
        <p:nvSpPr>
          <p:cNvPr id="4" name="Slide Number Placeholder 3"/>
          <p:cNvSpPr>
            <a:spLocks noGrp="1"/>
          </p:cNvSpPr>
          <p:nvPr>
            <p:ph type="sldNum" sz="quarter" idx="10"/>
          </p:nvPr>
        </p:nvSpPr>
        <p:spPr/>
        <p:txBody>
          <a:bodyPr/>
          <a:lstStyle/>
          <a:p>
            <a:fld id="{A0BB6C16-7557-A948-81B9-362C57AE0AAE}" type="slidenum">
              <a:rPr lang="en-US" smtClean="0"/>
              <a:pPr/>
              <a:t>28</a:t>
            </a:fld>
            <a:endParaRPr lang="en-US" dirty="0"/>
          </a:p>
        </p:txBody>
      </p:sp>
    </p:spTree>
    <p:extLst>
      <p:ext uri="{BB962C8B-B14F-4D97-AF65-F5344CB8AC3E}">
        <p14:creationId xmlns:p14="http://schemas.microsoft.com/office/powerpoint/2010/main" val="371384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B6C16-7557-A948-81B9-362C57AE0AAE}" type="slidenum">
              <a:rPr lang="en-US" smtClean="0"/>
              <a:pPr/>
              <a:t>3</a:t>
            </a:fld>
            <a:endParaRPr lang="en-US" dirty="0"/>
          </a:p>
        </p:txBody>
      </p:sp>
    </p:spTree>
    <p:extLst>
      <p:ext uri="{BB962C8B-B14F-4D97-AF65-F5344CB8AC3E}">
        <p14:creationId xmlns:p14="http://schemas.microsoft.com/office/powerpoint/2010/main" val="644120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Link</a:t>
            </a:r>
            <a:r>
              <a:rPr lang="en-US" baseline="0" dirty="0"/>
              <a:t> to digital stories:  </a:t>
            </a:r>
            <a:r>
              <a:rPr lang="en-US" sz="1200" b="0" i="0" kern="1200" dirty="0">
                <a:solidFill>
                  <a:schemeClr val="tx1"/>
                </a:solidFill>
                <a:effectLst/>
                <a:latin typeface="+mn-lt"/>
                <a:ea typeface="+mn-ea"/>
                <a:cs typeface="+mn-cs"/>
                <a:hlinkClick r:id="rId3"/>
              </a:rPr>
              <a:t>https://spaces.hightail.com/space/PWhKh</a:t>
            </a:r>
            <a:endParaRPr lang="en-US" sz="1200" b="0" i="0" kern="1200" dirty="0">
              <a:solidFill>
                <a:schemeClr val="tx1"/>
              </a:solidFill>
              <a:effectLst/>
              <a:latin typeface="+mn-lt"/>
              <a:ea typeface="+mn-ea"/>
              <a:cs typeface="+mn-cs"/>
            </a:endParaRPr>
          </a:p>
          <a:p>
            <a:pPr lvl="0">
              <a:spcBef>
                <a:spcPts val="0"/>
              </a:spcBef>
              <a:buNone/>
            </a:pPr>
            <a:r>
              <a:rPr lang="en-US" sz="1200" b="0" i="0" kern="1200" dirty="0" err="1">
                <a:solidFill>
                  <a:schemeClr val="tx1"/>
                </a:solidFill>
                <a:effectLst/>
                <a:latin typeface="+mn-lt"/>
                <a:ea typeface="+mn-ea"/>
                <a:cs typeface="+mn-cs"/>
              </a:rPr>
              <a:t>dbush@berkeley.edu</a:t>
            </a:r>
            <a:endParaRPr lang="en-US" sz="1200" b="0" i="0" kern="1200" dirty="0">
              <a:solidFill>
                <a:schemeClr val="tx1"/>
              </a:solidFill>
              <a:effectLst/>
              <a:latin typeface="+mn-lt"/>
              <a:ea typeface="+mn-ea"/>
              <a:cs typeface="+mn-cs"/>
            </a:endParaRPr>
          </a:p>
          <a:p>
            <a:pPr lvl="0">
              <a:spcBef>
                <a:spcPts val="0"/>
              </a:spcBef>
              <a:buNone/>
            </a:pPr>
            <a:r>
              <a:rPr lang="en-US" sz="1200" b="0" i="0" kern="1200" dirty="0">
                <a:solidFill>
                  <a:schemeClr val="tx1"/>
                </a:solidFill>
                <a:effectLst/>
                <a:latin typeface="+mn-lt"/>
                <a:ea typeface="+mn-ea"/>
                <a:cs typeface="+mn-cs"/>
              </a:rPr>
              <a:t>Medford</a:t>
            </a:r>
            <a:endParaRPr dirty="0"/>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292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B6C16-7557-A948-81B9-362C57AE0AAE}" type="slidenum">
              <a:rPr lang="en-US" smtClean="0"/>
              <a:pPr/>
              <a:t>30</a:t>
            </a:fld>
            <a:endParaRPr lang="en-US" dirty="0"/>
          </a:p>
        </p:txBody>
      </p:sp>
    </p:spTree>
    <p:extLst>
      <p:ext uri="{BB962C8B-B14F-4D97-AF65-F5344CB8AC3E}">
        <p14:creationId xmlns:p14="http://schemas.microsoft.com/office/powerpoint/2010/main" val="3892697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B6C16-7557-A948-81B9-362C57AE0AAE}" type="slidenum">
              <a:rPr lang="en-US" smtClean="0"/>
              <a:pPr/>
              <a:t>31</a:t>
            </a:fld>
            <a:endParaRPr lang="en-US" dirty="0"/>
          </a:p>
        </p:txBody>
      </p:sp>
    </p:spTree>
    <p:extLst>
      <p:ext uri="{BB962C8B-B14F-4D97-AF65-F5344CB8AC3E}">
        <p14:creationId xmlns:p14="http://schemas.microsoft.com/office/powerpoint/2010/main" val="2097630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B6C16-7557-A948-81B9-362C57AE0AAE}" type="slidenum">
              <a:rPr lang="en-US" smtClean="0"/>
              <a:pPr/>
              <a:t>32</a:t>
            </a:fld>
            <a:endParaRPr lang="en-US" dirty="0"/>
          </a:p>
        </p:txBody>
      </p:sp>
    </p:spTree>
    <p:extLst>
      <p:ext uri="{BB962C8B-B14F-4D97-AF65-F5344CB8AC3E}">
        <p14:creationId xmlns:p14="http://schemas.microsoft.com/office/powerpoint/2010/main" val="3508190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SHOWS - This does not show a strong trend line, but does provide some hard data speaking to the need.</a:t>
            </a:r>
          </a:p>
          <a:p>
            <a:endParaRPr lang="en-US" dirty="0"/>
          </a:p>
          <a:p>
            <a:r>
              <a:rPr lang="en-US" dirty="0"/>
              <a:t>THANK YOU to WA SHARP and the WA Logging Safety Initiative for exploring this question with us on the need for Spanish language in logging. </a:t>
            </a:r>
          </a:p>
          <a:p>
            <a:endParaRPr lang="en-US" dirty="0"/>
          </a:p>
          <a:p>
            <a:r>
              <a:rPr lang="en-US" dirty="0"/>
              <a:t>SOURCE - This data is drawn from the WA Workers Compensation Program and include only </a:t>
            </a:r>
            <a:r>
              <a:rPr lang="en-US" u="sng" dirty="0"/>
              <a:t>accepted</a:t>
            </a:r>
            <a:r>
              <a:rPr lang="en-US" dirty="0"/>
              <a:t> injury claims from loggers – spanning 2011 to 2023. It</a:t>
            </a:r>
            <a:r>
              <a:rPr lang="en-US" b="1" dirty="0"/>
              <a:t> includes </a:t>
            </a:r>
            <a:r>
              <a:rPr lang="en-US" b="0" i="0" dirty="0">
                <a:solidFill>
                  <a:srgbClr val="1F497D"/>
                </a:solidFill>
                <a:effectLst/>
                <a:latin typeface="Calibri" panose="020F0502020204030204" pitchFamily="34" charset="0"/>
              </a:rPr>
              <a:t>timber fallers, workers in tower logging – choker setters, chasers etc. It </a:t>
            </a:r>
            <a:r>
              <a:rPr lang="en-US" b="1" i="0" dirty="0">
                <a:solidFill>
                  <a:srgbClr val="1F497D"/>
                </a:solidFill>
                <a:effectLst/>
                <a:latin typeface="Calibri" panose="020F0502020204030204" pitchFamily="34" charset="0"/>
              </a:rPr>
              <a:t>excludes</a:t>
            </a:r>
            <a:r>
              <a:rPr lang="en-US" b="0" i="0" dirty="0">
                <a:solidFill>
                  <a:srgbClr val="1F497D"/>
                </a:solidFill>
                <a:effectLst/>
                <a:latin typeface="Calibri" panose="020F0502020204030204" pitchFamily="34" charset="0"/>
              </a:rPr>
              <a:t> log truck drivers, mechanized logging (machine operators)</a:t>
            </a:r>
            <a:br>
              <a:rPr lang="en-US" dirty="0"/>
            </a:br>
            <a:endParaRPr lang="en-US" dirty="0"/>
          </a:p>
          <a:p>
            <a:r>
              <a:rPr lang="en-US" dirty="0"/>
              <a:t>Note from Dave Bonauto:</a:t>
            </a:r>
          </a:p>
          <a:p>
            <a:pPr algn="l"/>
            <a:r>
              <a:rPr lang="en-US" sz="1800" b="0" i="0" dirty="0">
                <a:solidFill>
                  <a:srgbClr val="1F497D"/>
                </a:solidFill>
                <a:effectLst/>
                <a:latin typeface="Calibri" panose="020F0502020204030204" pitchFamily="34" charset="0"/>
              </a:rPr>
              <a:t>These are state fund accepted claims in the </a:t>
            </a:r>
            <a:r>
              <a:rPr lang="en-US" sz="1800" b="0" i="0" dirty="0">
                <a:solidFill>
                  <a:srgbClr val="1F497D"/>
                </a:solidFill>
                <a:effectLst/>
                <a:latin typeface="Calibri" panose="020F0502020204030204" pitchFamily="34" charset="0"/>
                <a:hlinkClick r:id="rId3"/>
              </a:rPr>
              <a:t>5001 -03 risk class</a:t>
            </a:r>
            <a:r>
              <a:rPr lang="en-US" sz="1800" b="0" i="0" dirty="0">
                <a:solidFill>
                  <a:srgbClr val="1F497D"/>
                </a:solidFill>
                <a:effectLst/>
                <a:latin typeface="Calibri" panose="020F0502020204030204" pitchFamily="34" charset="0"/>
              </a:rPr>
              <a:t>, which will include employers in the LSI program risk groups (555X).</a:t>
            </a:r>
            <a:endParaRPr lang="en-US" sz="1800" b="0" i="0" dirty="0">
              <a:solidFill>
                <a:srgbClr val="000000"/>
              </a:solidFill>
              <a:effectLst/>
              <a:latin typeface="Times New Roman" panose="02020603050405020304" pitchFamily="18" charset="0"/>
            </a:endParaRPr>
          </a:p>
          <a:p>
            <a:pPr algn="l"/>
            <a:r>
              <a:rPr lang="en-US" sz="1800" b="0" i="0" dirty="0">
                <a:solidFill>
                  <a:srgbClr val="1F497D"/>
                </a:solidFill>
                <a:effectLst/>
                <a:latin typeface="Calibri" panose="020F0502020204030204" pitchFamily="34" charset="0"/>
              </a:rPr>
              <a:t>So these are timber fallers, workers in tower logging – choker setters, chasers etc. It excludes log truck drivers, mechanized logging (machine operators), clerical staff, etc. </a:t>
            </a:r>
            <a:endParaRPr lang="en-US" sz="1800" b="0" i="0" dirty="0">
              <a:solidFill>
                <a:srgbClr val="000000"/>
              </a:solidFill>
              <a:effectLst/>
              <a:latin typeface="Times New Roman" panose="02020603050405020304" pitchFamily="18" charset="0"/>
            </a:endParaRPr>
          </a:p>
          <a:p>
            <a:pPr algn="l"/>
            <a:r>
              <a:rPr lang="en-US" sz="1800" b="0" i="0" dirty="0">
                <a:solidFill>
                  <a:srgbClr val="1F497D"/>
                </a:solidFill>
                <a:effectLst/>
                <a:latin typeface="Calibri" panose="020F0502020204030204" pitchFamily="34" charset="0"/>
              </a:rPr>
              <a:t>While risk classification overlaps with industry, it will also bring in additional logging injuries that are not in the NAICS 1133. For example, a land clearing company or arborist may do </a:t>
            </a:r>
            <a:r>
              <a:rPr lang="en-US" sz="1800" b="0" i="0" dirty="0" err="1">
                <a:solidFill>
                  <a:srgbClr val="1F497D"/>
                </a:solidFill>
                <a:effectLst/>
                <a:latin typeface="Calibri" panose="020F0502020204030204" pitchFamily="34" charset="0"/>
              </a:rPr>
              <a:t>loggin</a:t>
            </a:r>
            <a:r>
              <a:rPr lang="en-US" sz="1800" b="0" i="0" dirty="0">
                <a:solidFill>
                  <a:srgbClr val="1F497D"/>
                </a:solidFill>
                <a:effectLst/>
                <a:latin typeface="Calibri" panose="020F0502020204030204" pitchFamily="34" charset="0"/>
              </a:rPr>
              <a:t> activities and if so will report hours (and injuries) in the risk classification and will not be captured in the NAICS 1133. So that is the likely explanation why the risk class Spanish language preferred claims in 2015 exceed those reported for NAICS 1311.</a:t>
            </a:r>
            <a:endParaRPr lang="en-US" sz="1800" b="0" i="0" dirty="0">
              <a:solidFill>
                <a:srgbClr val="000000"/>
              </a:solidFill>
              <a:effectLst/>
              <a:latin typeface="Times New Roman" panose="02020603050405020304" pitchFamily="18" charset="0"/>
            </a:endParaRPr>
          </a:p>
          <a:p>
            <a:pPr algn="l"/>
            <a:r>
              <a:rPr lang="en-US" sz="1800" b="0" i="0" dirty="0">
                <a:solidFill>
                  <a:srgbClr val="1F497D"/>
                </a:solidFill>
                <a:effectLst/>
                <a:latin typeface="Calibri" panose="020F0502020204030204" pitchFamily="34" charset="0"/>
              </a:rPr>
              <a:t> </a:t>
            </a:r>
            <a:endParaRPr lang="en-US" sz="1800" b="0" i="0" dirty="0">
              <a:solidFill>
                <a:srgbClr val="000000"/>
              </a:solidFill>
              <a:effectLst/>
              <a:latin typeface="Times New Roman" panose="02020603050405020304" pitchFamily="18" charset="0"/>
            </a:endParaRPr>
          </a:p>
          <a:p>
            <a:pPr algn="l"/>
            <a:r>
              <a:rPr lang="en-US" sz="1800" b="0" i="0" dirty="0">
                <a:solidFill>
                  <a:srgbClr val="1F497D"/>
                </a:solidFill>
                <a:effectLst/>
                <a:latin typeface="Calibri" panose="020F0502020204030204" pitchFamily="34" charset="0"/>
              </a:rPr>
              <a:t>As you know there is likely differential underreporting of injuries to workers compensation with Latin(a) workers underreporting more – even though we need more data to support this statement.</a:t>
            </a:r>
            <a:endParaRPr lang="en-US" sz="1800" b="0" i="0" dirty="0">
              <a:solidFill>
                <a:srgbClr val="000000"/>
              </a:solidFill>
              <a:effectLst/>
              <a:latin typeface="Times New Roman" panose="02020603050405020304" pitchFamily="18" charset="0"/>
            </a:endParaRPr>
          </a:p>
          <a:p>
            <a:pPr algn="l"/>
            <a:endParaRPr lang="en-US" sz="1800" b="0" i="0"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5618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dirty="0">
                <a:solidFill>
                  <a:srgbClr val="1F497D"/>
                </a:solidFill>
                <a:effectLst/>
                <a:latin typeface="Calibri" panose="020F0502020204030204" pitchFamily="34" charset="0"/>
              </a:rPr>
              <a:t>Shared by SHARP:</a:t>
            </a:r>
          </a:p>
          <a:p>
            <a:pPr algn="l"/>
            <a:r>
              <a:rPr lang="en-US" sz="1800" b="0" i="0" dirty="0">
                <a:solidFill>
                  <a:srgbClr val="1F497D"/>
                </a:solidFill>
                <a:effectLst/>
                <a:latin typeface="Calibri" panose="020F0502020204030204" pitchFamily="34" charset="0"/>
              </a:rPr>
              <a:t>One of the manual logging deaths in 2012 represents just how important Spanish language content might be – Constantino Sanchez-Patricio was 32 year old logger who died several days after a logging injury. The injury occurred 6 hours into his first day of work. He was a choker setter/rigging man assisting in a road change and was hit in the abdomen with a haywire; resulting in several broken ribs and abdominal injuries. He subsequently died ~ 4 days later as a result of his injuries.  </a:t>
            </a:r>
            <a:endParaRPr lang="en-US" sz="1800" b="0" i="0" dirty="0">
              <a:solidFill>
                <a:srgbClr val="000000"/>
              </a:solidFill>
              <a:effectLst/>
              <a:latin typeface="Times New Roman" panose="02020603050405020304" pitchFamily="18" charset="0"/>
            </a:endParaRPr>
          </a:p>
          <a:p>
            <a:pPr algn="l"/>
            <a:r>
              <a:rPr lang="en-US" sz="1800" b="0" i="0" dirty="0">
                <a:solidFill>
                  <a:srgbClr val="1F497D"/>
                </a:solidFill>
                <a:effectLst/>
                <a:latin typeface="Calibri" panose="020F0502020204030204" pitchFamily="34" charset="0"/>
              </a:rPr>
              <a:t> </a:t>
            </a:r>
            <a:endParaRPr lang="en-US" sz="1800" b="0" i="0" dirty="0">
              <a:solidFill>
                <a:srgbClr val="000000"/>
              </a:solidFill>
              <a:effectLst/>
              <a:latin typeface="Times New Roman" panose="02020603050405020304" pitchFamily="18" charset="0"/>
            </a:endParaRPr>
          </a:p>
          <a:p>
            <a:pPr algn="l"/>
            <a:r>
              <a:rPr lang="en-US" sz="1800" b="0" i="0" dirty="0">
                <a:solidFill>
                  <a:srgbClr val="1F497D"/>
                </a:solidFill>
                <a:effectLst/>
                <a:latin typeface="Calibri" panose="020F0502020204030204" pitchFamily="34" charset="0"/>
              </a:rPr>
              <a:t>DOSH inspection states </a:t>
            </a:r>
            <a:r>
              <a:rPr lang="en-US" sz="1800" b="0" i="0" dirty="0">
                <a:solidFill>
                  <a:srgbClr val="1F4E79"/>
                </a:solidFill>
                <a:effectLst/>
                <a:latin typeface="Calibri" panose="020F0502020204030204" pitchFamily="34" charset="0"/>
              </a:rPr>
              <a:t>– ‘Interviews with crew indicated that they had received instructed (sic) about staying away from lines and moving lines but were not instructed or understood what move a way meant or how to move away from a line or what bite meant.’ The rigging crew was described as ‘green’; it seems likely that the entire 4 person rigging crew was primarily Spanish speaking. The inspector noted that cable logging is a complex operation and the level of inexperience was not acceptable.</a:t>
            </a:r>
            <a:endParaRPr lang="en-US" sz="1800" b="0" i="0"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9299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B6C16-7557-A948-81B9-362C57AE0AAE}" type="slidenum">
              <a:rPr lang="en-US" smtClean="0"/>
              <a:pPr/>
              <a:t>36</a:t>
            </a:fld>
            <a:endParaRPr lang="en-US" dirty="0"/>
          </a:p>
        </p:txBody>
      </p:sp>
    </p:spTree>
    <p:extLst>
      <p:ext uri="{BB962C8B-B14F-4D97-AF65-F5344CB8AC3E}">
        <p14:creationId xmlns:p14="http://schemas.microsoft.com/office/powerpoint/2010/main" val="755571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EXAMPLE USE OF THANK YOU SLIDE</a:t>
            </a:r>
            <a:endParaRPr/>
          </a:p>
        </p:txBody>
      </p:sp>
      <p:sp>
        <p:nvSpPr>
          <p:cNvPr id="164" name="Google Shape;16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295586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B6C16-7557-A948-81B9-362C57AE0AAE}" type="slidenum">
              <a:rPr lang="en-US" smtClean="0"/>
              <a:pPr/>
              <a:t>4</a:t>
            </a:fld>
            <a:endParaRPr lang="en-US" dirty="0"/>
          </a:p>
        </p:txBody>
      </p:sp>
    </p:spTree>
    <p:extLst>
      <p:ext uri="{BB962C8B-B14F-4D97-AF65-F5344CB8AC3E}">
        <p14:creationId xmlns:p14="http://schemas.microsoft.com/office/powerpoint/2010/main" val="369885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B6C16-7557-A948-81B9-362C57AE0AAE}" type="slidenum">
              <a:rPr lang="en-US" smtClean="0"/>
              <a:pPr/>
              <a:t>5</a:t>
            </a:fld>
            <a:endParaRPr lang="en-US" dirty="0"/>
          </a:p>
        </p:txBody>
      </p:sp>
    </p:spTree>
    <p:extLst>
      <p:ext uri="{BB962C8B-B14F-4D97-AF65-F5344CB8AC3E}">
        <p14:creationId xmlns:p14="http://schemas.microsoft.com/office/powerpoint/2010/main" val="194761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B6C16-7557-A948-81B9-362C57AE0AAE}" type="slidenum">
              <a:rPr lang="en-US" smtClean="0"/>
              <a:pPr/>
              <a:t>7</a:t>
            </a:fld>
            <a:endParaRPr lang="en-US" dirty="0"/>
          </a:p>
        </p:txBody>
      </p:sp>
    </p:spTree>
    <p:extLst>
      <p:ext uri="{BB962C8B-B14F-4D97-AF65-F5344CB8AC3E}">
        <p14:creationId xmlns:p14="http://schemas.microsoft.com/office/powerpoint/2010/main" val="37958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B6C16-7557-A948-81B9-362C57AE0AAE}" type="slidenum">
              <a:rPr lang="en-US" smtClean="0"/>
              <a:pPr/>
              <a:t>8</a:t>
            </a:fld>
            <a:endParaRPr lang="en-US" dirty="0"/>
          </a:p>
        </p:txBody>
      </p:sp>
    </p:spTree>
    <p:extLst>
      <p:ext uri="{BB962C8B-B14F-4D97-AF65-F5344CB8AC3E}">
        <p14:creationId xmlns:p14="http://schemas.microsoft.com/office/powerpoint/2010/main" val="410357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are </a:t>
            </a:r>
            <a:r>
              <a:rPr lang="en-US" dirty="0" err="1"/>
              <a:t>minoritized</a:t>
            </a:r>
            <a:r>
              <a:rPr lang="en-US" dirty="0"/>
              <a:t> endure mistreatment</a:t>
            </a:r>
            <a:r>
              <a:rPr lang="en-US" baseline="0" dirty="0"/>
              <a:t> and face prejudices that are enforced upon them because of situations outside of their control.</a:t>
            </a:r>
            <a:endParaRPr lang="en-US" dirty="0"/>
          </a:p>
        </p:txBody>
      </p:sp>
      <p:sp>
        <p:nvSpPr>
          <p:cNvPr id="4" name="Slide Number Placeholder 3"/>
          <p:cNvSpPr>
            <a:spLocks noGrp="1"/>
          </p:cNvSpPr>
          <p:nvPr>
            <p:ph type="sldNum" sz="quarter" idx="10"/>
          </p:nvPr>
        </p:nvSpPr>
        <p:spPr/>
        <p:txBody>
          <a:bodyPr/>
          <a:lstStyle/>
          <a:p>
            <a:fld id="{1BEA3FD6-A091-4FBE-95CE-426CEE2476F4}" type="slidenum">
              <a:rPr lang="en-US" smtClean="0"/>
              <a:t>11</a:t>
            </a:fld>
            <a:endParaRPr lang="en-US"/>
          </a:p>
        </p:txBody>
      </p:sp>
    </p:spTree>
    <p:extLst>
      <p:ext uri="{BB962C8B-B14F-4D97-AF65-F5344CB8AC3E}">
        <p14:creationId xmlns:p14="http://schemas.microsoft.com/office/powerpoint/2010/main" val="154260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BB6C16-7557-A948-81B9-362C57AE0AAE}" type="slidenum">
              <a:rPr lang="en-US" smtClean="0"/>
              <a:pPr/>
              <a:t>12</a:t>
            </a:fld>
            <a:endParaRPr lang="en-US" dirty="0"/>
          </a:p>
        </p:txBody>
      </p:sp>
    </p:spTree>
    <p:extLst>
      <p:ext uri="{BB962C8B-B14F-4D97-AF65-F5344CB8AC3E}">
        <p14:creationId xmlns:p14="http://schemas.microsoft.com/office/powerpoint/2010/main" val="214259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100"/>
              </a:spcAft>
            </a:pPr>
            <a:r>
              <a:rPr lang="en-US" sz="1400" b="1" dirty="0"/>
              <a:t>Competitive bidding “drags down safety.”  Other contractors circumvent the law, reducing costs, and bid lower.</a:t>
            </a:r>
          </a:p>
          <a:p>
            <a:pPr>
              <a:lnSpc>
                <a:spcPct val="100000"/>
              </a:lnSpc>
              <a:spcBef>
                <a:spcPts val="0"/>
              </a:spcBef>
              <a:spcAft>
                <a:spcPts val="100"/>
              </a:spcAft>
            </a:pPr>
            <a:endParaRPr lang="en-US" sz="100" dirty="0"/>
          </a:p>
          <a:p>
            <a:pPr marL="0" indent="0">
              <a:lnSpc>
                <a:spcPct val="100000"/>
              </a:lnSpc>
              <a:spcBef>
                <a:spcPts val="0"/>
              </a:spcBef>
              <a:spcAft>
                <a:spcPts val="100"/>
              </a:spcAft>
              <a:buNone/>
            </a:pPr>
            <a:r>
              <a:rPr lang="en-US" sz="1200" i="1" dirty="0"/>
              <a:t>“The government tries to get best value to the government.” </a:t>
            </a:r>
          </a:p>
          <a:p>
            <a:pPr marL="0" indent="0">
              <a:lnSpc>
                <a:spcPct val="100000"/>
              </a:lnSpc>
              <a:spcBef>
                <a:spcPts val="0"/>
              </a:spcBef>
              <a:spcAft>
                <a:spcPts val="100"/>
              </a:spcAft>
              <a:buNone/>
            </a:pPr>
            <a:r>
              <a:rPr lang="en-US" sz="1200" b="1" i="1" dirty="0"/>
              <a:t>“</a:t>
            </a:r>
            <a:r>
              <a:rPr lang="en-US" sz="1200" i="1" dirty="0"/>
              <a:t>Financial. Forest Service taking the lowest bid. Then they cut corners; abuse workers; cut safety.”</a:t>
            </a:r>
          </a:p>
          <a:p>
            <a:pPr>
              <a:lnSpc>
                <a:spcPct val="100000"/>
              </a:lnSpc>
              <a:spcBef>
                <a:spcPts val="0"/>
              </a:spcBef>
              <a:spcAft>
                <a:spcPts val="100"/>
              </a:spcAft>
            </a:pPr>
            <a:r>
              <a:rPr lang="en-US" sz="1200" i="1" dirty="0"/>
              <a:t>“Government awarding low bids. They don’t take safety and health into consideration. Contracting officers say that safety and health is not their problem, not their job. It’s like slave labor. It makes me mad.”</a:t>
            </a:r>
          </a:p>
          <a:p>
            <a:pPr>
              <a:lnSpc>
                <a:spcPct val="100000"/>
              </a:lnSpc>
              <a:spcBef>
                <a:spcPts val="0"/>
              </a:spcBef>
              <a:spcAft>
                <a:spcPts val="100"/>
              </a:spcAft>
            </a:pPr>
            <a:r>
              <a:rPr lang="en-US" sz="1200" i="1" dirty="0"/>
              <a:t>“There is underreporting in the industry so competitors can bid cheaper. Our profits are less because we train.”</a:t>
            </a:r>
          </a:p>
          <a:p>
            <a:pPr>
              <a:lnSpc>
                <a:spcPct val="100000"/>
              </a:lnSpc>
              <a:spcBef>
                <a:spcPts val="0"/>
              </a:spcBef>
              <a:spcAft>
                <a:spcPts val="100"/>
              </a:spcAft>
            </a:pPr>
            <a:endParaRPr lang="en-US" sz="1200" i="1" dirty="0"/>
          </a:p>
          <a:p>
            <a:pPr>
              <a:lnSpc>
                <a:spcPct val="120000"/>
              </a:lnSpc>
              <a:spcBef>
                <a:spcPts val="0"/>
              </a:spcBef>
              <a:spcAft>
                <a:spcPts val="1800"/>
              </a:spcAft>
            </a:pPr>
            <a:r>
              <a:rPr lang="en-US" sz="1200" b="1" dirty="0"/>
              <a:t>Hiring undocumented workers related to problem of contractors disregarding the law</a:t>
            </a:r>
            <a:r>
              <a:rPr lang="en-US" sz="1200" dirty="0"/>
              <a:t>. </a:t>
            </a:r>
          </a:p>
          <a:p>
            <a:pPr>
              <a:lnSpc>
                <a:spcPct val="120000"/>
              </a:lnSpc>
              <a:spcBef>
                <a:spcPts val="0"/>
              </a:spcBef>
              <a:spcAft>
                <a:spcPts val="1800"/>
              </a:spcAft>
            </a:pPr>
            <a:r>
              <a:rPr lang="en-US" sz="1200" dirty="0"/>
              <a:t>Our interviewees estimated that 60 to 80% of the workforce in southern Oregon is undocumented. Contractors take advantage of the workers, instilling fear. </a:t>
            </a:r>
          </a:p>
          <a:p>
            <a:pPr>
              <a:lnSpc>
                <a:spcPct val="100000"/>
              </a:lnSpc>
              <a:spcBef>
                <a:spcPts val="0"/>
              </a:spcBef>
              <a:spcAft>
                <a:spcPts val="100"/>
              </a:spcAft>
            </a:pPr>
            <a:endParaRPr lang="en-US" sz="1200" i="1" dirty="0"/>
          </a:p>
          <a:p>
            <a:endParaRPr lang="en-US" dirty="0"/>
          </a:p>
          <a:p>
            <a:endParaRPr lang="en-US" dirty="0"/>
          </a:p>
        </p:txBody>
      </p:sp>
      <p:sp>
        <p:nvSpPr>
          <p:cNvPr id="4" name="Slide Number Placeholder 3"/>
          <p:cNvSpPr>
            <a:spLocks noGrp="1"/>
          </p:cNvSpPr>
          <p:nvPr>
            <p:ph type="sldNum" sz="quarter" idx="10"/>
          </p:nvPr>
        </p:nvSpPr>
        <p:spPr/>
        <p:txBody>
          <a:bodyPr/>
          <a:lstStyle/>
          <a:p>
            <a:fld id="{A0BB6C16-7557-A948-81B9-362C57AE0AAE}" type="slidenum">
              <a:rPr lang="en-US" smtClean="0"/>
              <a:pPr/>
              <a:t>13</a:t>
            </a:fld>
            <a:endParaRPr lang="en-US" dirty="0"/>
          </a:p>
        </p:txBody>
      </p:sp>
    </p:spTree>
    <p:extLst>
      <p:ext uri="{BB962C8B-B14F-4D97-AF65-F5344CB8AC3E}">
        <p14:creationId xmlns:p14="http://schemas.microsoft.com/office/powerpoint/2010/main" val="262573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5B0996-03B1-49D2-8CEB-E5EA30F45372}" type="datetime1">
              <a:rPr lang="en-US" smtClean="0"/>
              <a:t>10/3/2024</a:t>
            </a:fld>
            <a:endParaRPr lang="en-US" dirty="0"/>
          </a:p>
        </p:txBody>
      </p:sp>
      <p:sp>
        <p:nvSpPr>
          <p:cNvPr id="5" name="Footer Placeholder 4"/>
          <p:cNvSpPr>
            <a:spLocks noGrp="1"/>
          </p:cNvSpPr>
          <p:nvPr>
            <p:ph type="ftr" sz="quarter" idx="11"/>
          </p:nvPr>
        </p:nvSpPr>
        <p:spPr/>
        <p:txBody>
          <a:bodyPr/>
          <a:lstStyle/>
          <a:p>
            <a:r>
              <a:rPr lang="en-US" dirty="0"/>
              <a:t>PNASH RESEARCH REVIEW | October 23, 2017</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7F3C7-93AD-4B5A-B030-8B9ACDBDDB73}" type="datetime1">
              <a:rPr lang="en-US" smtClean="0"/>
              <a:t>10/3/2024</a:t>
            </a:fld>
            <a:endParaRPr lang="en-US" dirty="0"/>
          </a:p>
        </p:txBody>
      </p:sp>
      <p:sp>
        <p:nvSpPr>
          <p:cNvPr id="5" name="Footer Placeholder 4"/>
          <p:cNvSpPr>
            <a:spLocks noGrp="1"/>
          </p:cNvSpPr>
          <p:nvPr>
            <p:ph type="ftr" sz="quarter" idx="11"/>
          </p:nvPr>
        </p:nvSpPr>
        <p:spPr/>
        <p:txBody>
          <a:bodyPr/>
          <a:lstStyle/>
          <a:p>
            <a:r>
              <a:rPr lang="en-US" dirty="0"/>
              <a:t>PNASH RESEARCH REVIEW | October 23, 2017</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A4F6A9-12C9-4954-B103-9FB02C7B47B3}" type="datetime1">
              <a:rPr lang="en-US" smtClean="0"/>
              <a:t>10/3/2024</a:t>
            </a:fld>
            <a:endParaRPr lang="en-US" dirty="0"/>
          </a:p>
        </p:txBody>
      </p:sp>
      <p:sp>
        <p:nvSpPr>
          <p:cNvPr id="5" name="Footer Placeholder 4"/>
          <p:cNvSpPr>
            <a:spLocks noGrp="1"/>
          </p:cNvSpPr>
          <p:nvPr>
            <p:ph type="ftr" sz="quarter" idx="11"/>
          </p:nvPr>
        </p:nvSpPr>
        <p:spPr/>
        <p:txBody>
          <a:bodyPr/>
          <a:lstStyle/>
          <a:p>
            <a:r>
              <a:rPr lang="en-US" dirty="0"/>
              <a:t>PNASH RESEARCH REVIEW | October 23, 2017</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1" y="5933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733"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3733">
                <a:solidFill>
                  <a:schemeClr val="dk1"/>
                </a:solidFill>
              </a:defRPr>
            </a:lvl2pPr>
            <a:lvl3pPr lvl="2" indent="0">
              <a:spcBef>
                <a:spcPts val="0"/>
              </a:spcBef>
              <a:buClr>
                <a:schemeClr val="dk1"/>
              </a:buClr>
              <a:buFont typeface="Arial"/>
              <a:buNone/>
              <a:defRPr sz="3733">
                <a:solidFill>
                  <a:schemeClr val="dk1"/>
                </a:solidFill>
              </a:defRPr>
            </a:lvl3pPr>
            <a:lvl4pPr lvl="3" indent="0">
              <a:spcBef>
                <a:spcPts val="0"/>
              </a:spcBef>
              <a:buClr>
                <a:schemeClr val="dk1"/>
              </a:buClr>
              <a:buFont typeface="Arial"/>
              <a:buNone/>
              <a:defRPr sz="3733">
                <a:solidFill>
                  <a:schemeClr val="dk1"/>
                </a:solidFill>
              </a:defRPr>
            </a:lvl4pPr>
            <a:lvl5pPr lvl="4" indent="0">
              <a:spcBef>
                <a:spcPts val="0"/>
              </a:spcBef>
              <a:buClr>
                <a:schemeClr val="dk1"/>
              </a:buClr>
              <a:buFont typeface="Arial"/>
              <a:buNone/>
              <a:defRPr sz="3733">
                <a:solidFill>
                  <a:schemeClr val="dk1"/>
                </a:solidFill>
              </a:defRPr>
            </a:lvl5pPr>
            <a:lvl6pPr lvl="5" indent="0">
              <a:spcBef>
                <a:spcPts val="0"/>
              </a:spcBef>
              <a:buClr>
                <a:schemeClr val="dk1"/>
              </a:buClr>
              <a:buFont typeface="Arial"/>
              <a:buNone/>
              <a:defRPr sz="3733">
                <a:solidFill>
                  <a:schemeClr val="dk1"/>
                </a:solidFill>
              </a:defRPr>
            </a:lvl6pPr>
            <a:lvl7pPr lvl="6" indent="0">
              <a:spcBef>
                <a:spcPts val="0"/>
              </a:spcBef>
              <a:buClr>
                <a:schemeClr val="dk1"/>
              </a:buClr>
              <a:buFont typeface="Arial"/>
              <a:buNone/>
              <a:defRPr sz="3733">
                <a:solidFill>
                  <a:schemeClr val="dk1"/>
                </a:solidFill>
              </a:defRPr>
            </a:lvl7pPr>
            <a:lvl8pPr lvl="7" indent="0">
              <a:spcBef>
                <a:spcPts val="0"/>
              </a:spcBef>
              <a:buClr>
                <a:schemeClr val="dk1"/>
              </a:buClr>
              <a:buFont typeface="Arial"/>
              <a:buNone/>
              <a:defRPr sz="3733">
                <a:solidFill>
                  <a:schemeClr val="dk1"/>
                </a:solidFill>
              </a:defRPr>
            </a:lvl8pPr>
            <a:lvl9pPr lvl="8" indent="0">
              <a:spcBef>
                <a:spcPts val="0"/>
              </a:spcBef>
              <a:buClr>
                <a:schemeClr val="dk1"/>
              </a:buClr>
              <a:buFont typeface="Arial"/>
              <a:buNone/>
              <a:defRPr sz="3733">
                <a:solidFill>
                  <a:schemeClr val="dk1"/>
                </a:solidFill>
              </a:defRPr>
            </a:lvl9pPr>
          </a:lstStyle>
          <a:p>
            <a:endParaRPr/>
          </a:p>
        </p:txBody>
      </p:sp>
      <p:sp>
        <p:nvSpPr>
          <p:cNvPr id="15" name="Shape 15"/>
          <p:cNvSpPr txBox="1">
            <a:spLocks noGrp="1"/>
          </p:cNvSpPr>
          <p:nvPr>
            <p:ph type="body" idx="1"/>
          </p:nvPr>
        </p:nvSpPr>
        <p:spPr>
          <a:xfrm>
            <a:off x="415601" y="1536633"/>
            <a:ext cx="11360799"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133"/>
              </a:spcAft>
              <a:buClr>
                <a:schemeClr val="dk2"/>
              </a:buClr>
              <a:buFont typeface="Arial"/>
              <a:buNone/>
              <a:defRPr sz="2400" b="0" i="0" u="none" strike="noStrike" cap="none">
                <a:solidFill>
                  <a:schemeClr val="dk2"/>
                </a:solidFill>
                <a:latin typeface="Arial"/>
                <a:ea typeface="Arial"/>
                <a:cs typeface="Arial"/>
                <a:sym typeface="Arial"/>
              </a:defRPr>
            </a:lvl1pPr>
            <a:lvl2pPr marL="609585" marR="0" lvl="1"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2pPr>
            <a:lvl3pPr marL="1219170" marR="0" lvl="2"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3pPr>
            <a:lvl4pPr marL="1828754" marR="0" lvl="3"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4pPr>
            <a:lvl5pPr marL="2438339" marR="0" lvl="4"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5pPr>
            <a:lvl6pPr marL="3047924" marR="0" lvl="5"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6pPr>
            <a:lvl7pPr marL="3657509" marR="0" lvl="6"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7pPr>
            <a:lvl8pPr marL="4267093" marR="0" lvl="7"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8pPr>
            <a:lvl9pPr marL="4876678" marR="0" lvl="8"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11296610" y="6217621"/>
            <a:ext cx="731599" cy="524800"/>
          </a:xfrm>
          <a:prstGeom prst="rect">
            <a:avLst/>
          </a:prstGeom>
          <a:noFill/>
          <a:ln>
            <a:noFill/>
          </a:ln>
        </p:spPr>
        <p:txBody>
          <a:bodyPr lIns="91425" tIns="91425" rIns="91425" bIns="91425" anchor="ctr" anchorCtr="0">
            <a:noAutofit/>
          </a:bodyPr>
          <a:lstStyle/>
          <a:p>
            <a:pPr algn="l">
              <a:buClr>
                <a:srgbClr val="000000"/>
              </a:buClr>
              <a:buSzPct val="25000"/>
            </a:pPr>
            <a:fld id="{00000000-1234-1234-1234-123412341234}" type="slidenum">
              <a:rPr lang="en" sz="1867" smtClean="0">
                <a:solidFill>
                  <a:srgbClr val="000000"/>
                </a:solidFill>
                <a:latin typeface="Arial"/>
                <a:ea typeface="Arial"/>
                <a:cs typeface="Arial"/>
                <a:sym typeface="Arial"/>
              </a:rPr>
              <a:pPr algn="l">
                <a:buClr>
                  <a:srgbClr val="000000"/>
                </a:buClr>
                <a:buSzPct val="25000"/>
              </a:pPr>
              <a:t>‹#›</a:t>
            </a:fld>
            <a:endParaRPr lang="en"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2066656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2389717" y="4800601"/>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body" idx="1"/>
          </p:nvPr>
        </p:nvSpPr>
        <p:spPr>
          <a:xfrm>
            <a:off x="2389717" y="5367339"/>
            <a:ext cx="7315200" cy="804863"/>
          </a:xfrm>
          <a:prstGeom prst="rect">
            <a:avLst/>
          </a:prstGeom>
          <a:noFill/>
          <a:ln>
            <a:noFill/>
          </a:ln>
        </p:spPr>
        <p:txBody>
          <a:bodyPr spcFirstLastPara="1" wrap="square" lIns="91425" tIns="45700" rIns="91425" bIns="45700" anchor="t" anchorCtr="0">
            <a:normAutofit/>
          </a:bodyPr>
          <a:lstStyle>
            <a:lvl1pPr marL="609585" lvl="0" indent="-304792" algn="l">
              <a:spcBef>
                <a:spcPts val="280"/>
              </a:spcBef>
              <a:spcAft>
                <a:spcPts val="0"/>
              </a:spcAft>
              <a:buClr>
                <a:schemeClr val="dk1"/>
              </a:buClr>
              <a:buSzPts val="1050"/>
              <a:buNone/>
              <a:defRPr sz="1400"/>
            </a:lvl1pPr>
            <a:lvl2pPr marL="1219170" lvl="1" indent="-304792" algn="l">
              <a:spcBef>
                <a:spcPts val="240"/>
              </a:spcBef>
              <a:spcAft>
                <a:spcPts val="0"/>
              </a:spcAft>
              <a:buClr>
                <a:schemeClr val="dk1"/>
              </a:buClr>
              <a:buSzPts val="900"/>
              <a:buNone/>
              <a:defRPr sz="1200"/>
            </a:lvl2pPr>
            <a:lvl3pPr marL="1828754" lvl="2" indent="-304792" algn="l">
              <a:spcBef>
                <a:spcPts val="200"/>
              </a:spcBef>
              <a:spcAft>
                <a:spcPts val="0"/>
              </a:spcAft>
              <a:buClr>
                <a:schemeClr val="dk1"/>
              </a:buClr>
              <a:buSzPts val="750"/>
              <a:buNone/>
              <a:defRPr sz="1000"/>
            </a:lvl3pPr>
            <a:lvl4pPr marL="2438339" lvl="3" indent="-304792" algn="l">
              <a:spcBef>
                <a:spcPts val="180"/>
              </a:spcBef>
              <a:spcAft>
                <a:spcPts val="0"/>
              </a:spcAft>
              <a:buClr>
                <a:schemeClr val="dk1"/>
              </a:buClr>
              <a:buSzPts val="675"/>
              <a:buNone/>
              <a:defRPr sz="900"/>
            </a:lvl4pPr>
            <a:lvl5pPr marL="3047924" lvl="4" indent="-304792" algn="l">
              <a:spcBef>
                <a:spcPts val="180"/>
              </a:spcBef>
              <a:spcAft>
                <a:spcPts val="0"/>
              </a:spcAft>
              <a:buClr>
                <a:schemeClr val="dk1"/>
              </a:buClr>
              <a:buSzPts val="675"/>
              <a:buNone/>
              <a:defRPr sz="900"/>
            </a:lvl5pPr>
            <a:lvl6pPr marL="3657509" lvl="5" indent="-304792" algn="l">
              <a:spcBef>
                <a:spcPts val="180"/>
              </a:spcBef>
              <a:spcAft>
                <a:spcPts val="0"/>
              </a:spcAft>
              <a:buClr>
                <a:schemeClr val="dk1"/>
              </a:buClr>
              <a:buSzPts val="675"/>
              <a:buNone/>
              <a:defRPr sz="900"/>
            </a:lvl6pPr>
            <a:lvl7pPr marL="4267093" lvl="6" indent="-304792" algn="l">
              <a:spcBef>
                <a:spcPts val="180"/>
              </a:spcBef>
              <a:spcAft>
                <a:spcPts val="0"/>
              </a:spcAft>
              <a:buClr>
                <a:schemeClr val="dk1"/>
              </a:buClr>
              <a:buSzPts val="675"/>
              <a:buNone/>
              <a:defRPr sz="900"/>
            </a:lvl7pPr>
            <a:lvl8pPr marL="4876678" lvl="7" indent="-304792" algn="l">
              <a:spcBef>
                <a:spcPts val="180"/>
              </a:spcBef>
              <a:spcAft>
                <a:spcPts val="0"/>
              </a:spcAft>
              <a:buClr>
                <a:schemeClr val="dk1"/>
              </a:buClr>
              <a:buSzPts val="675"/>
              <a:buNone/>
              <a:defRPr sz="900"/>
            </a:lvl8pPr>
            <a:lvl9pPr marL="5486263" lvl="8" indent="-304792" algn="l">
              <a:spcBef>
                <a:spcPts val="180"/>
              </a:spcBef>
              <a:spcAft>
                <a:spcPts val="0"/>
              </a:spcAft>
              <a:buClr>
                <a:schemeClr val="dk1"/>
              </a:buClr>
              <a:buSzPts val="675"/>
              <a:buNone/>
              <a:defRPr sz="900"/>
            </a:lvl9pPr>
          </a:lstStyle>
          <a:p>
            <a:endParaRPr/>
          </a:p>
        </p:txBody>
      </p:sp>
      <p:sp>
        <p:nvSpPr>
          <p:cNvPr id="69" name="Google Shape;69;p1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3275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5EF460-834B-41FC-A00D-8780CF98F3CD}" type="datetime1">
              <a:rPr lang="en-US" smtClean="0"/>
              <a:t>10/3/2024</a:t>
            </a:fld>
            <a:endParaRPr lang="en-US" dirty="0"/>
          </a:p>
        </p:txBody>
      </p:sp>
      <p:sp>
        <p:nvSpPr>
          <p:cNvPr id="5" name="Footer Placeholder 4"/>
          <p:cNvSpPr>
            <a:spLocks noGrp="1"/>
          </p:cNvSpPr>
          <p:nvPr>
            <p:ph type="ftr" sz="quarter" idx="11"/>
          </p:nvPr>
        </p:nvSpPr>
        <p:spPr/>
        <p:txBody>
          <a:bodyPr/>
          <a:lstStyle/>
          <a:p>
            <a:r>
              <a:rPr lang="en-US" dirty="0"/>
              <a:t>PNASH RESEARCH REVIEW | October 23, 2017</a:t>
            </a:r>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8161B1-5F60-4590-A4A8-0E878C478544}" type="datetime1">
              <a:rPr lang="en-US" smtClean="0"/>
              <a:t>10/3/2024</a:t>
            </a:fld>
            <a:endParaRPr lang="en-US" dirty="0"/>
          </a:p>
        </p:txBody>
      </p:sp>
      <p:sp>
        <p:nvSpPr>
          <p:cNvPr id="5" name="Footer Placeholder 4"/>
          <p:cNvSpPr>
            <a:spLocks noGrp="1"/>
          </p:cNvSpPr>
          <p:nvPr>
            <p:ph type="ftr" sz="quarter" idx="11"/>
          </p:nvPr>
        </p:nvSpPr>
        <p:spPr/>
        <p:txBody>
          <a:bodyPr/>
          <a:lstStyle/>
          <a:p>
            <a:r>
              <a:rPr lang="en-US" dirty="0"/>
              <a:t>PNASH RESEARCH REVIEW | October 23, 2017</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8F756F-EDB6-4541-80FD-2AF540296DD7}" type="datetime1">
              <a:rPr lang="en-US" smtClean="0"/>
              <a:t>10/3/2024</a:t>
            </a:fld>
            <a:endParaRPr lang="en-US" dirty="0"/>
          </a:p>
        </p:txBody>
      </p:sp>
      <p:sp>
        <p:nvSpPr>
          <p:cNvPr id="6" name="Footer Placeholder 5"/>
          <p:cNvSpPr>
            <a:spLocks noGrp="1"/>
          </p:cNvSpPr>
          <p:nvPr>
            <p:ph type="ftr" sz="quarter" idx="11"/>
          </p:nvPr>
        </p:nvSpPr>
        <p:spPr/>
        <p:txBody>
          <a:bodyPr/>
          <a:lstStyle/>
          <a:p>
            <a:r>
              <a:rPr lang="en-US" dirty="0"/>
              <a:t>PNASH RESEARCH REVIEW | October 23, 2017</a:t>
            </a:r>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85F692-1090-4616-9DD8-4D76058B5ED8}" type="datetime1">
              <a:rPr lang="en-US" smtClean="0"/>
              <a:t>10/3/2024</a:t>
            </a:fld>
            <a:endParaRPr lang="en-US" dirty="0"/>
          </a:p>
        </p:txBody>
      </p:sp>
      <p:sp>
        <p:nvSpPr>
          <p:cNvPr id="8" name="Footer Placeholder 7"/>
          <p:cNvSpPr>
            <a:spLocks noGrp="1"/>
          </p:cNvSpPr>
          <p:nvPr>
            <p:ph type="ftr" sz="quarter" idx="11"/>
          </p:nvPr>
        </p:nvSpPr>
        <p:spPr/>
        <p:txBody>
          <a:bodyPr/>
          <a:lstStyle/>
          <a:p>
            <a:r>
              <a:rPr lang="en-US" dirty="0"/>
              <a:t>PNASH RESEARCH REVIEW | October 23, 2017</a:t>
            </a: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96EF92-5D4D-4A84-BEEC-1F2713B5E27B}" type="datetime1">
              <a:rPr lang="en-US" smtClean="0"/>
              <a:t>10/3/2024</a:t>
            </a:fld>
            <a:endParaRPr lang="en-US" dirty="0"/>
          </a:p>
        </p:txBody>
      </p:sp>
      <p:sp>
        <p:nvSpPr>
          <p:cNvPr id="4" name="Footer Placeholder 3"/>
          <p:cNvSpPr>
            <a:spLocks noGrp="1"/>
          </p:cNvSpPr>
          <p:nvPr>
            <p:ph type="ftr" sz="quarter" idx="11"/>
          </p:nvPr>
        </p:nvSpPr>
        <p:spPr/>
        <p:txBody>
          <a:bodyPr/>
          <a:lstStyle/>
          <a:p>
            <a:r>
              <a:rPr lang="en-US" dirty="0"/>
              <a:t>PNASH RESEARCH REVIEW | October 23, 2017</a:t>
            </a:r>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1B7A159-EBE4-446A-BA4A-979C7D34A727}" type="datetime1">
              <a:rPr lang="en-US" smtClean="0"/>
              <a:t>10/3/2024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PNASH RESEARCH REVIEW | October 23, 2017</a:t>
            </a: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E56E913-7A56-4A34-AC31-754B4EE60479}" type="datetime1">
              <a:rPr lang="en-US" smtClean="0"/>
              <a:t>10/3/2024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PNASH RESEARCH REVIEW | October 23, 2017</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B90650-DC3B-4658-8857-D8102A082BF1}" type="datetime1">
              <a:rPr lang="en-US" smtClean="0"/>
              <a:t>10/3/2024</a:t>
            </a:fld>
            <a:endParaRPr lang="en-US" dirty="0"/>
          </a:p>
        </p:txBody>
      </p:sp>
      <p:sp>
        <p:nvSpPr>
          <p:cNvPr id="6" name="Footer Placeholder 5"/>
          <p:cNvSpPr>
            <a:spLocks noGrp="1"/>
          </p:cNvSpPr>
          <p:nvPr>
            <p:ph type="ftr" sz="quarter" idx="11"/>
          </p:nvPr>
        </p:nvSpPr>
        <p:spPr/>
        <p:txBody>
          <a:bodyPr/>
          <a:lstStyle/>
          <a:p>
            <a:r>
              <a:rPr lang="en-US" dirty="0"/>
              <a:t>PNASH RESEARCH REVIEW | October 23, 2017</a:t>
            </a:r>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0AA7ABD-C44F-4DFE-94BD-C75F22E604CC}" type="datetime1">
              <a:rPr lang="en-US" smtClean="0"/>
              <a:t>10/3/2024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PNASH RESEARCH REVIEW | October 23, 2017</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43826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deohs.washington.edu/pnash/forest_safet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nwforestworkers.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mailto:marcyw@uw.edu"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07078" y="601365"/>
            <a:ext cx="10640476" cy="264440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4000" b="1" dirty="0">
                <a:latin typeface="+mn-lt"/>
              </a:rPr>
              <a:t>Hidden Hands: Latino Immigrant Forestry Services Workers in the Pacific Northwest </a:t>
            </a:r>
          </a:p>
          <a:p>
            <a:pPr>
              <a:lnSpc>
                <a:spcPct val="100000"/>
              </a:lnSpc>
            </a:pPr>
            <a:r>
              <a:rPr lang="en-US" sz="3000" dirty="0">
                <a:latin typeface="+mn-lt"/>
              </a:rPr>
              <a:t>Marcy Harrington, Butch de Castro, Carl Wilmsen, Victoria Breckwich Vasquez, Diane Bush, Dinorah Barton-Antonio, Virginia </a:t>
            </a:r>
            <a:r>
              <a:rPr lang="en-US" sz="3000" dirty="0" err="1">
                <a:latin typeface="+mn-lt"/>
              </a:rPr>
              <a:t>Camberos</a:t>
            </a:r>
            <a:endParaRPr lang="en-US" sz="3000" dirty="0">
              <a:latin typeface="+mn-lt"/>
            </a:endParaRPr>
          </a:p>
        </p:txBody>
      </p:sp>
      <p:sp>
        <p:nvSpPr>
          <p:cNvPr id="4" name="Subtitle 2"/>
          <p:cNvSpPr txBox="1">
            <a:spLocks/>
          </p:cNvSpPr>
          <p:nvPr/>
        </p:nvSpPr>
        <p:spPr>
          <a:xfrm>
            <a:off x="658418" y="3249891"/>
            <a:ext cx="8203457" cy="39991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sz="2800" b="1" dirty="0"/>
              <a:t>ISASH Annual Conference, June 19, 2024</a:t>
            </a:r>
          </a:p>
          <a:p>
            <a:pPr>
              <a:lnSpc>
                <a:spcPct val="100000"/>
              </a:lnSpc>
              <a:spcBef>
                <a:spcPts val="0"/>
              </a:spcBef>
              <a:spcAft>
                <a:spcPts val="0"/>
              </a:spcAft>
            </a:pPr>
            <a:endParaRPr lang="en-US" sz="2800" i="1" dirty="0"/>
          </a:p>
          <a:p>
            <a:endParaRPr lang="en-US" dirty="0"/>
          </a:p>
        </p:txBody>
      </p:sp>
      <p:cxnSp>
        <p:nvCxnSpPr>
          <p:cNvPr id="15" name="Straight Connector 14"/>
          <p:cNvCxnSpPr/>
          <p:nvPr/>
        </p:nvCxnSpPr>
        <p:spPr>
          <a:xfrm>
            <a:off x="864361" y="3026273"/>
            <a:ext cx="7033217"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4" descr="http://www.nwforestworkers.org/images/logo%20no%20background%20no%20words.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522147" y="4133362"/>
            <a:ext cx="9906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7"/>
          <p:cNvSpPr txBox="1">
            <a:spLocks noChangeArrowheads="1"/>
          </p:cNvSpPr>
          <p:nvPr/>
        </p:nvSpPr>
        <p:spPr bwMode="auto">
          <a:xfrm>
            <a:off x="5952394" y="5280497"/>
            <a:ext cx="22511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b="1" dirty="0">
                <a:latin typeface="David" pitchFamily="34" charset="0"/>
                <a:cs typeface="David" pitchFamily="34" charset="0"/>
              </a:rPr>
              <a:t>Northwest Forest Worker Center</a:t>
            </a:r>
          </a:p>
        </p:txBody>
      </p:sp>
      <p:pic>
        <p:nvPicPr>
          <p:cNvPr id="22" name="Picture 5"/>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815378" y="4781985"/>
            <a:ext cx="1696901" cy="1320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7"/>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965346" y="4133362"/>
            <a:ext cx="1245342" cy="981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3439" y="6418734"/>
            <a:ext cx="7924800" cy="369332"/>
          </a:xfrm>
          <a:prstGeom prst="rect">
            <a:avLst/>
          </a:prstGeom>
          <a:noFill/>
        </p:spPr>
        <p:txBody>
          <a:bodyPr wrap="square" rtlCol="0">
            <a:spAutoFit/>
          </a:bodyPr>
          <a:lstStyle/>
          <a:p>
            <a:r>
              <a:rPr lang="en-US" dirty="0">
                <a:solidFill>
                  <a:schemeClr val="bg1"/>
                </a:solidFill>
              </a:rPr>
              <a:t>Project funded by CDC-NIOSH 1U01OH010814 </a:t>
            </a:r>
          </a:p>
        </p:txBody>
      </p:sp>
      <p:pic>
        <p:nvPicPr>
          <p:cNvPr id="12" name="Google Shape;92;p1">
            <a:extLst>
              <a:ext uri="{FF2B5EF4-FFF2-40B4-BE49-F238E27FC236}">
                <a16:creationId xmlns:a16="http://schemas.microsoft.com/office/drawing/2014/main" id="{8E2CE47B-E9AF-41A6-86B2-7FDDCCD72206}"/>
              </a:ext>
            </a:extLst>
          </p:cNvPr>
          <p:cNvPicPr preferRelativeResize="0"/>
          <p:nvPr/>
        </p:nvPicPr>
        <p:blipFill rotWithShape="1">
          <a:blip r:embed="rId6" cstate="screen">
            <a:alphaModFix/>
            <a:extLst>
              <a:ext uri="{28A0092B-C50C-407E-A947-70E740481C1C}">
                <a14:useLocalDpi xmlns:a14="http://schemas.microsoft.com/office/drawing/2010/main" val="0"/>
              </a:ext>
            </a:extLst>
          </a:blip>
          <a:srcRect/>
          <a:stretch/>
        </p:blipFill>
        <p:spPr>
          <a:xfrm>
            <a:off x="717711" y="4497569"/>
            <a:ext cx="4721407" cy="1077739"/>
          </a:xfrm>
          <a:prstGeom prst="rect">
            <a:avLst/>
          </a:prstGeom>
          <a:noFill/>
          <a:ln>
            <a:noFill/>
          </a:ln>
        </p:spPr>
      </p:pic>
    </p:spTree>
    <p:extLst>
      <p:ext uri="{BB962C8B-B14F-4D97-AF65-F5344CB8AC3E}">
        <p14:creationId xmlns:p14="http://schemas.microsoft.com/office/powerpoint/2010/main" val="78911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5961" y="122829"/>
            <a:ext cx="11335830" cy="1450757"/>
          </a:xfrm>
        </p:spPr>
        <p:txBody>
          <a:bodyPr/>
          <a:lstStyle/>
          <a:p>
            <a:r>
              <a:rPr lang="en-US" b="1" dirty="0"/>
              <a:t>Technical Advisory Group </a:t>
            </a:r>
            <a:r>
              <a:rPr lang="en-US" sz="4000" b="1" dirty="0"/>
              <a:t>(Employers &amp; Safety)</a:t>
            </a:r>
          </a:p>
        </p:txBody>
      </p:sp>
      <p:sp>
        <p:nvSpPr>
          <p:cNvPr id="4" name="Content Placeholder 3"/>
          <p:cNvSpPr>
            <a:spLocks noGrp="1"/>
          </p:cNvSpPr>
          <p:nvPr>
            <p:ph idx="1"/>
          </p:nvPr>
        </p:nvSpPr>
        <p:spPr>
          <a:xfrm>
            <a:off x="605961" y="2248670"/>
            <a:ext cx="10639794" cy="4509246"/>
          </a:xfrm>
        </p:spPr>
        <p:txBody>
          <a:bodyPr>
            <a:normAutofit/>
          </a:bodyPr>
          <a:lstStyle/>
          <a:p>
            <a:pPr lvl="1">
              <a:lnSpc>
                <a:spcPct val="100000"/>
              </a:lnSpc>
              <a:spcBef>
                <a:spcPts val="0"/>
              </a:spcBef>
              <a:spcAft>
                <a:spcPts val="2400"/>
              </a:spcAft>
            </a:pPr>
            <a:r>
              <a:rPr lang="en-US" sz="3000" dirty="0"/>
              <a:t> Input on survey tool for employer/supervisor interviews (Phase I)</a:t>
            </a:r>
          </a:p>
          <a:p>
            <a:pPr lvl="1">
              <a:lnSpc>
                <a:spcPct val="100000"/>
              </a:lnSpc>
              <a:spcBef>
                <a:spcPts val="0"/>
              </a:spcBef>
              <a:spcAft>
                <a:spcPts val="2400"/>
              </a:spcAft>
            </a:pPr>
            <a:r>
              <a:rPr lang="en-US" sz="3000" dirty="0"/>
              <a:t> Advice on employer/supervisor participant recruitment (Phase I)</a:t>
            </a:r>
          </a:p>
          <a:p>
            <a:pPr lvl="1">
              <a:lnSpc>
                <a:spcPct val="100000"/>
              </a:lnSpc>
              <a:spcBef>
                <a:spcPts val="0"/>
              </a:spcBef>
              <a:spcAft>
                <a:spcPts val="2400"/>
              </a:spcAft>
            </a:pPr>
            <a:r>
              <a:rPr lang="en-US" sz="3000" dirty="0"/>
              <a:t> Perspective on worksite observation visits (Phase I)</a:t>
            </a:r>
          </a:p>
          <a:p>
            <a:pPr lvl="1">
              <a:lnSpc>
                <a:spcPct val="100000"/>
              </a:lnSpc>
              <a:spcBef>
                <a:spcPts val="0"/>
              </a:spcBef>
              <a:spcAft>
                <a:spcPts val="2400"/>
              </a:spcAft>
            </a:pPr>
            <a:r>
              <a:rPr lang="en-US" sz="3000" dirty="0"/>
              <a:t> Guidance on safety talks and recommendations (Phase III)</a:t>
            </a:r>
          </a:p>
        </p:txBody>
      </p:sp>
    </p:spTree>
    <p:extLst>
      <p:ext uri="{BB962C8B-B14F-4D97-AF65-F5344CB8AC3E}">
        <p14:creationId xmlns:p14="http://schemas.microsoft.com/office/powerpoint/2010/main" val="45851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43" y="27295"/>
            <a:ext cx="10058400" cy="1450757"/>
          </a:xfrm>
        </p:spPr>
        <p:txBody>
          <a:bodyPr/>
          <a:lstStyle/>
          <a:p>
            <a:r>
              <a:rPr lang="en-US" b="1" dirty="0"/>
              <a:t>Expert Working Group </a:t>
            </a:r>
            <a:r>
              <a:rPr lang="en-US" dirty="0"/>
              <a:t>(Workers)</a:t>
            </a:r>
          </a:p>
        </p:txBody>
      </p:sp>
      <p:sp>
        <p:nvSpPr>
          <p:cNvPr id="3" name="Content Placeholder 2"/>
          <p:cNvSpPr>
            <a:spLocks noGrp="1"/>
          </p:cNvSpPr>
          <p:nvPr>
            <p:ph idx="1"/>
          </p:nvPr>
        </p:nvSpPr>
        <p:spPr>
          <a:xfrm>
            <a:off x="561788" y="2449354"/>
            <a:ext cx="10593892" cy="4023360"/>
          </a:xfrm>
        </p:spPr>
        <p:txBody>
          <a:bodyPr>
            <a:normAutofit/>
          </a:bodyPr>
          <a:lstStyle/>
          <a:p>
            <a:pPr lvl="1">
              <a:lnSpc>
                <a:spcPct val="100000"/>
              </a:lnSpc>
              <a:spcBef>
                <a:spcPts val="0"/>
              </a:spcBef>
              <a:spcAft>
                <a:spcPts val="2400"/>
              </a:spcAft>
            </a:pPr>
            <a:r>
              <a:rPr lang="en-US" sz="3000" dirty="0"/>
              <a:t> Input on survey tool for worker interviews (Phase II)</a:t>
            </a:r>
          </a:p>
          <a:p>
            <a:pPr lvl="1">
              <a:lnSpc>
                <a:spcPct val="100000"/>
              </a:lnSpc>
              <a:spcBef>
                <a:spcPts val="0"/>
              </a:spcBef>
              <a:spcAft>
                <a:spcPts val="2400"/>
              </a:spcAft>
            </a:pPr>
            <a:r>
              <a:rPr lang="en-US" sz="3000" dirty="0"/>
              <a:t> Advice on worker participant recruitment (Phase II)</a:t>
            </a:r>
          </a:p>
          <a:p>
            <a:pPr lvl="1">
              <a:lnSpc>
                <a:spcPct val="100000"/>
              </a:lnSpc>
              <a:spcBef>
                <a:spcPts val="0"/>
              </a:spcBef>
              <a:spcAft>
                <a:spcPts val="2400"/>
              </a:spcAft>
            </a:pPr>
            <a:r>
              <a:rPr lang="en-US" sz="3000" dirty="0"/>
              <a:t> Review (external validation) of preliminary results (Phase II)</a:t>
            </a:r>
          </a:p>
          <a:p>
            <a:pPr lvl="1">
              <a:lnSpc>
                <a:spcPct val="100000"/>
              </a:lnSpc>
              <a:spcBef>
                <a:spcPts val="0"/>
              </a:spcBef>
              <a:spcAft>
                <a:spcPts val="2400"/>
              </a:spcAft>
            </a:pPr>
            <a:r>
              <a:rPr lang="en-US" sz="3000" dirty="0"/>
              <a:t> Perspective on training materials and evaluation process </a:t>
            </a:r>
            <a:br>
              <a:rPr lang="en-US" sz="3000" dirty="0"/>
            </a:br>
            <a:r>
              <a:rPr lang="en-US" sz="3000" dirty="0"/>
              <a:t>(Phase III)</a:t>
            </a:r>
          </a:p>
        </p:txBody>
      </p:sp>
    </p:spTree>
    <p:extLst>
      <p:ext uri="{BB962C8B-B14F-4D97-AF65-F5344CB8AC3E}">
        <p14:creationId xmlns:p14="http://schemas.microsoft.com/office/powerpoint/2010/main" val="53385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8050" y="5475514"/>
            <a:ext cx="10996749" cy="822960"/>
          </a:xfrm>
        </p:spPr>
        <p:txBody>
          <a:bodyPr/>
          <a:lstStyle/>
          <a:p>
            <a:r>
              <a:rPr lang="en-US" sz="6000" dirty="0"/>
              <a:t>Employer and Supervisor Interviews</a:t>
            </a:r>
          </a:p>
        </p:txBody>
      </p:sp>
      <p:pic>
        <p:nvPicPr>
          <p:cNvPr id="10" name="Picture Placeholder 9" descr="4 Mile creek02.JPG"/>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48499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817" y="1935674"/>
            <a:ext cx="11448790" cy="4504711"/>
          </a:xfrm>
        </p:spPr>
        <p:txBody>
          <a:bodyPr>
            <a:normAutofit fontScale="25000" lnSpcReduction="20000"/>
          </a:bodyPr>
          <a:lstStyle/>
          <a:p>
            <a:r>
              <a:rPr lang="en-US" sz="10400" b="1" dirty="0"/>
              <a:t>Slower pace of work. </a:t>
            </a:r>
            <a:r>
              <a:rPr lang="en-US" sz="10400" dirty="0"/>
              <a:t>Land managers accept that higher costs are needed to support training and a slower pace of work.</a:t>
            </a:r>
          </a:p>
          <a:p>
            <a:r>
              <a:rPr lang="en-US" sz="10400" b="1" dirty="0"/>
              <a:t>Communications. </a:t>
            </a:r>
            <a:r>
              <a:rPr lang="en-US" sz="10400" i="1" dirty="0"/>
              <a:t>“Have continuous communication up and down the hierarchy of managers through daily emails; reporting.” </a:t>
            </a:r>
            <a:r>
              <a:rPr lang="en-US" sz="10400" dirty="0"/>
              <a:t>Also, need immediate communications to address unsafe behaviors.</a:t>
            </a:r>
          </a:p>
          <a:p>
            <a:r>
              <a:rPr lang="en-US" sz="10400" b="1" dirty="0"/>
              <a:t>Continuous improvement. </a:t>
            </a:r>
            <a:r>
              <a:rPr lang="en-US" sz="10400" dirty="0"/>
              <a:t>Learning is central to safety success. </a:t>
            </a:r>
            <a:r>
              <a:rPr lang="en-US" sz="10400" i="1" dirty="0"/>
              <a:t>“Investigate, learn, train. We had an incident where the workers were working too close</a:t>
            </a:r>
            <a:r>
              <a:rPr lang="mr-IN" sz="10400" i="1" dirty="0"/>
              <a:t>…</a:t>
            </a:r>
            <a:r>
              <a:rPr lang="en-US" sz="10400" i="1" dirty="0"/>
              <a:t>. We changed the way we work.”</a:t>
            </a:r>
          </a:p>
          <a:p>
            <a:r>
              <a:rPr lang="en-US" sz="10400" b="1" dirty="0"/>
              <a:t>Training. </a:t>
            </a:r>
            <a:r>
              <a:rPr lang="en-US" sz="10400" b="1" i="1" dirty="0"/>
              <a:t>“</a:t>
            </a:r>
            <a:r>
              <a:rPr lang="en-US" sz="10400" i="1" dirty="0"/>
              <a:t>Regular safety meeting, site plans, crew involvement in site plan.”</a:t>
            </a:r>
          </a:p>
          <a:p>
            <a:r>
              <a:rPr lang="en-US" sz="10400" b="1" dirty="0"/>
              <a:t>Monitor the industry. </a:t>
            </a:r>
            <a:r>
              <a:rPr lang="en-US" sz="10400" dirty="0"/>
              <a:t>Award contracts to those complying with the rules. One suggested more OSHA inspections. </a:t>
            </a:r>
            <a:r>
              <a:rPr lang="en-US" sz="10400" i="1" dirty="0"/>
              <a:t>“Migrating companies are not inspected. They can’t find the workers. They don’t go out to the field. Companies play the odds.” </a:t>
            </a:r>
          </a:p>
          <a:p>
            <a:endParaRPr lang="en-US" i="1" dirty="0"/>
          </a:p>
          <a:p>
            <a:endParaRPr lang="en-US" dirty="0"/>
          </a:p>
          <a:p>
            <a:endParaRPr lang="en-US" dirty="0"/>
          </a:p>
        </p:txBody>
      </p:sp>
      <p:sp>
        <p:nvSpPr>
          <p:cNvPr id="4" name="Title 1"/>
          <p:cNvSpPr txBox="1">
            <a:spLocks/>
          </p:cNvSpPr>
          <p:nvPr/>
        </p:nvSpPr>
        <p:spPr>
          <a:xfrm>
            <a:off x="404425" y="574153"/>
            <a:ext cx="10388301" cy="898269"/>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t>Employer &amp; Supervisor Recommendations </a:t>
            </a:r>
            <a:r>
              <a:rPr lang="en-US" dirty="0"/>
              <a:t>(8)</a:t>
            </a:r>
          </a:p>
        </p:txBody>
      </p:sp>
    </p:spTree>
    <p:extLst>
      <p:ext uri="{BB962C8B-B14F-4D97-AF65-F5344CB8AC3E}">
        <p14:creationId xmlns:p14="http://schemas.microsoft.com/office/powerpoint/2010/main" val="211639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5486400"/>
            <a:ext cx="10113264" cy="822960"/>
          </a:xfrm>
        </p:spPr>
        <p:txBody>
          <a:bodyPr/>
          <a:lstStyle/>
          <a:p>
            <a:r>
              <a:rPr lang="en-US" sz="6000" dirty="0"/>
              <a:t>Worker Interviews</a:t>
            </a:r>
          </a:p>
        </p:txBody>
      </p:sp>
      <p:pic>
        <p:nvPicPr>
          <p:cNvPr id="10" name="Picture Placeholder 9" descr="4 Mile creek02.JPG"/>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8496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608" y="0"/>
            <a:ext cx="10058400" cy="1450757"/>
          </a:xfrm>
        </p:spPr>
        <p:txBody>
          <a:bodyPr/>
          <a:lstStyle/>
          <a:p>
            <a:r>
              <a:rPr lang="en-US" b="1" dirty="0"/>
              <a:t>Worker Participants </a:t>
            </a:r>
            <a:r>
              <a:rPr lang="en-US" dirty="0"/>
              <a:t>(99)</a:t>
            </a:r>
          </a:p>
        </p:txBody>
      </p:sp>
      <p:sp>
        <p:nvSpPr>
          <p:cNvPr id="3" name="Content Placeholder 2"/>
          <p:cNvSpPr>
            <a:spLocks noGrp="1"/>
          </p:cNvSpPr>
          <p:nvPr>
            <p:ph idx="1"/>
          </p:nvPr>
        </p:nvSpPr>
        <p:spPr>
          <a:xfrm>
            <a:off x="619608" y="1995859"/>
            <a:ext cx="10058400" cy="4023360"/>
          </a:xfrm>
        </p:spPr>
        <p:txBody>
          <a:bodyPr>
            <a:normAutofit fontScale="85000" lnSpcReduction="20000"/>
          </a:bodyPr>
          <a:lstStyle/>
          <a:p>
            <a:r>
              <a:rPr lang="en-US" sz="2800" b="1" dirty="0"/>
              <a:t>Eligibility:  	- Injured on the job in the previous 2 years, or </a:t>
            </a:r>
            <a:br>
              <a:rPr lang="en-US" sz="2800" b="1" dirty="0"/>
            </a:br>
            <a:r>
              <a:rPr lang="en-US" sz="2800" b="1" dirty="0"/>
              <a:t>		- Taken action to improve working conditions.</a:t>
            </a:r>
            <a:br>
              <a:rPr lang="en-US" sz="2800" b="1" dirty="0"/>
            </a:br>
            <a:endParaRPr lang="en-US" sz="2800" b="1" dirty="0"/>
          </a:p>
          <a:p>
            <a:pPr>
              <a:buFont typeface="Wingdings" panose="05000000000000000000" pitchFamily="2" charset="2"/>
              <a:buChar char="§"/>
            </a:pPr>
            <a:r>
              <a:rPr lang="en-US" sz="2600" dirty="0"/>
              <a:t>    </a:t>
            </a:r>
            <a:r>
              <a:rPr lang="en-US" sz="3000" dirty="0"/>
              <a:t>Men with an average age of 30 years.</a:t>
            </a:r>
          </a:p>
          <a:p>
            <a:pPr>
              <a:buFont typeface="Wingdings" panose="05000000000000000000" pitchFamily="2" charset="2"/>
              <a:buChar char="§"/>
            </a:pPr>
            <a:r>
              <a:rPr lang="en-US" sz="3000" dirty="0"/>
              <a:t>   All were Spanish speakers, 22 also spoke English. </a:t>
            </a:r>
          </a:p>
          <a:p>
            <a:pPr>
              <a:buFont typeface="Wingdings" panose="05000000000000000000" pitchFamily="2" charset="2"/>
              <a:buChar char="§"/>
            </a:pPr>
            <a:r>
              <a:rPr lang="en-US" sz="3000" dirty="0"/>
              <a:t>   At least 15 different forestry services companies were represented in</a:t>
            </a:r>
            <a:br>
              <a:rPr lang="en-US" sz="3000" dirty="0"/>
            </a:br>
            <a:r>
              <a:rPr lang="en-US" sz="3000" dirty="0"/>
              <a:t>    our sample.  (Twenty workers did not state their employer’s name.) </a:t>
            </a:r>
          </a:p>
          <a:p>
            <a:pPr>
              <a:buFont typeface="Wingdings" panose="05000000000000000000" pitchFamily="2" charset="2"/>
              <a:buChar char="§"/>
            </a:pPr>
            <a:r>
              <a:rPr lang="en-US" sz="3000" dirty="0"/>
              <a:t>   Workers had been with their current employer for an average of 3.3</a:t>
            </a:r>
            <a:br>
              <a:rPr lang="en-US" sz="3000" dirty="0"/>
            </a:br>
            <a:r>
              <a:rPr lang="en-US" sz="3000" dirty="0"/>
              <a:t>    years, and had been working in forestry for 9 years.  </a:t>
            </a:r>
          </a:p>
          <a:p>
            <a:pPr>
              <a:buFont typeface="Wingdings" panose="05000000000000000000" pitchFamily="2" charset="2"/>
              <a:buChar char="§"/>
            </a:pPr>
            <a:r>
              <a:rPr lang="en-US" sz="3000" dirty="0"/>
              <a:t>   Thirty-seven of the workers were in the United States on H-2B visas.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830871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945" y="246435"/>
            <a:ext cx="11493637" cy="5863420"/>
          </a:xfrm>
          <a:prstGeom prst="rect">
            <a:avLst/>
          </a:prstGeom>
        </p:spPr>
      </p:pic>
    </p:spTree>
    <p:extLst>
      <p:ext uri="{BB962C8B-B14F-4D97-AF65-F5344CB8AC3E}">
        <p14:creationId xmlns:p14="http://schemas.microsoft.com/office/powerpoint/2010/main" val="3211842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475" y="150125"/>
            <a:ext cx="10058400" cy="1450757"/>
          </a:xfrm>
        </p:spPr>
        <p:txBody>
          <a:bodyPr/>
          <a:lstStyle/>
          <a:p>
            <a:r>
              <a:rPr lang="en-US" b="1" dirty="0">
                <a:solidFill>
                  <a:srgbClr val="000000">
                    <a:lumMod val="75000"/>
                    <a:lumOff val="25000"/>
                  </a:srgbClr>
                </a:solidFill>
              </a:rPr>
              <a:t>Struck-By-Object</a:t>
            </a:r>
            <a:endParaRPr lang="en-US" b="1" dirty="0"/>
          </a:p>
        </p:txBody>
      </p:sp>
      <p:sp>
        <p:nvSpPr>
          <p:cNvPr id="7" name="Text Placeholder 6"/>
          <p:cNvSpPr>
            <a:spLocks noGrp="1"/>
          </p:cNvSpPr>
          <p:nvPr>
            <p:ph type="body" idx="1"/>
          </p:nvPr>
        </p:nvSpPr>
        <p:spPr/>
        <p:txBody>
          <a:bodyPr>
            <a:normAutofit/>
          </a:bodyPr>
          <a:lstStyle/>
          <a:p>
            <a:r>
              <a:rPr lang="en-US" sz="2400" b="1" dirty="0"/>
              <a:t>Working too Close together</a:t>
            </a:r>
          </a:p>
        </p:txBody>
      </p:sp>
      <p:sp>
        <p:nvSpPr>
          <p:cNvPr id="9" name="Text Placeholder 8"/>
          <p:cNvSpPr>
            <a:spLocks noGrp="1"/>
          </p:cNvSpPr>
          <p:nvPr>
            <p:ph type="body" sz="quarter" idx="3"/>
          </p:nvPr>
        </p:nvSpPr>
        <p:spPr/>
        <p:txBody>
          <a:bodyPr>
            <a:normAutofit/>
          </a:bodyPr>
          <a:lstStyle/>
          <a:p>
            <a:r>
              <a:rPr lang="en-US" sz="2400" b="1" dirty="0"/>
              <a:t>Lack of Communication</a:t>
            </a:r>
          </a:p>
        </p:txBody>
      </p:sp>
      <p:pic>
        <p:nvPicPr>
          <p:cNvPr id="12" name="Content Placeholder 11" descr="IMG_3875.JPG"/>
          <p:cNvPicPr>
            <a:picLocks noGrp="1" noChangeAspect="1"/>
          </p:cNvPicPr>
          <p:nvPr>
            <p:ph sz="quarter" idx="4"/>
          </p:nvPr>
        </p:nvPicPr>
        <p:blipFill>
          <a:blip r:embed="rId3" cstate="screen">
            <a:extLst>
              <a:ext uri="{28A0092B-C50C-407E-A947-70E740481C1C}">
                <a14:useLocalDpi xmlns:a14="http://schemas.microsoft.com/office/drawing/2010/main" val="0"/>
              </a:ext>
            </a:extLst>
          </a:blip>
          <a:stretch>
            <a:fillRect/>
          </a:stretch>
        </p:blipFill>
        <p:spPr>
          <a:xfrm>
            <a:off x="6218238" y="2626254"/>
            <a:ext cx="4937125" cy="3291417"/>
          </a:xfrm>
        </p:spPr>
      </p:pic>
      <p:pic>
        <p:nvPicPr>
          <p:cNvPr id="14" name="Content Placeholder 13" descr="IMG_3855.JPG"/>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1096963" y="2625725"/>
            <a:ext cx="4938712" cy="3292475"/>
          </a:xfrm>
        </p:spPr>
      </p:pic>
    </p:spTree>
    <p:extLst>
      <p:ext uri="{BB962C8B-B14F-4D97-AF65-F5344CB8AC3E}">
        <p14:creationId xmlns:p14="http://schemas.microsoft.com/office/powerpoint/2010/main" val="12505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4733"/>
            <a:ext cx="10058400" cy="1450757"/>
          </a:xfrm>
        </p:spPr>
        <p:txBody>
          <a:bodyPr/>
          <a:lstStyle/>
          <a:p>
            <a:r>
              <a:rPr lang="en-US" b="1" dirty="0">
                <a:solidFill>
                  <a:srgbClr val="000000">
                    <a:lumMod val="75000"/>
                    <a:lumOff val="25000"/>
                  </a:srgbClr>
                </a:solidFill>
              </a:rPr>
              <a:t>Slips, Trips, &amp; Falls</a:t>
            </a:r>
            <a:endParaRPr lang="en-US" b="1" dirty="0"/>
          </a:p>
        </p:txBody>
      </p:sp>
      <p:sp>
        <p:nvSpPr>
          <p:cNvPr id="3" name="Text Placeholder 2"/>
          <p:cNvSpPr>
            <a:spLocks noGrp="1"/>
          </p:cNvSpPr>
          <p:nvPr>
            <p:ph type="body" idx="1"/>
          </p:nvPr>
        </p:nvSpPr>
        <p:spPr>
          <a:xfrm>
            <a:off x="924750" y="1846052"/>
            <a:ext cx="4937760" cy="736282"/>
          </a:xfrm>
        </p:spPr>
        <p:txBody>
          <a:bodyPr>
            <a:normAutofit/>
          </a:bodyPr>
          <a:lstStyle/>
          <a:p>
            <a:pPr algn="ctr"/>
            <a:r>
              <a:rPr lang="en-US" sz="2400" b="1" dirty="0"/>
              <a:t>Low Visibility</a:t>
            </a:r>
          </a:p>
        </p:txBody>
      </p:sp>
      <p:pic>
        <p:nvPicPr>
          <p:cNvPr id="8" name="Content Placeholder 7" descr="IMG_4119.JPG"/>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2180492" y="2446447"/>
            <a:ext cx="2511893" cy="3767840"/>
          </a:xfrm>
        </p:spPr>
      </p:pic>
      <p:sp>
        <p:nvSpPr>
          <p:cNvPr id="5" name="Text Placeholder 4"/>
          <p:cNvSpPr>
            <a:spLocks noGrp="1"/>
          </p:cNvSpPr>
          <p:nvPr>
            <p:ph type="body" sz="quarter" idx="3"/>
          </p:nvPr>
        </p:nvSpPr>
        <p:spPr>
          <a:xfrm>
            <a:off x="5548745" y="1846052"/>
            <a:ext cx="6477000" cy="736282"/>
          </a:xfrm>
        </p:spPr>
        <p:txBody>
          <a:bodyPr>
            <a:noAutofit/>
          </a:bodyPr>
          <a:lstStyle/>
          <a:p>
            <a:r>
              <a:rPr lang="en-US" sz="2400" b="1" dirty="0"/>
              <a:t>Physical environment: Wet, Steep slopes</a:t>
            </a:r>
          </a:p>
        </p:txBody>
      </p:sp>
      <p:pic>
        <p:nvPicPr>
          <p:cNvPr id="9" name="Content Placeholder 8" descr="IMG_3779.JPG"/>
          <p:cNvPicPr>
            <a:picLocks noGrp="1" noChangeAspect="1"/>
          </p:cNvPicPr>
          <p:nvPr>
            <p:ph sz="quarter" idx="4"/>
          </p:nvPr>
        </p:nvPicPr>
        <p:blipFill>
          <a:blip r:embed="rId4" cstate="screen">
            <a:extLst>
              <a:ext uri="{28A0092B-C50C-407E-A947-70E740481C1C}">
                <a14:useLocalDpi xmlns:a14="http://schemas.microsoft.com/office/drawing/2010/main" val="0"/>
              </a:ext>
            </a:extLst>
          </a:blip>
          <a:stretch>
            <a:fillRect/>
          </a:stretch>
        </p:blipFill>
        <p:spPr>
          <a:xfrm>
            <a:off x="7300975" y="2446448"/>
            <a:ext cx="2511893" cy="3767840"/>
          </a:xfrm>
        </p:spPr>
      </p:pic>
    </p:spTree>
    <p:extLst>
      <p:ext uri="{BB962C8B-B14F-4D97-AF65-F5344CB8AC3E}">
        <p14:creationId xmlns:p14="http://schemas.microsoft.com/office/powerpoint/2010/main" val="160545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6574"/>
            <a:ext cx="10058400" cy="1450757"/>
          </a:xfrm>
        </p:spPr>
        <p:txBody>
          <a:bodyPr/>
          <a:lstStyle/>
          <a:p>
            <a:r>
              <a:rPr lang="en-US" b="1" dirty="0">
                <a:solidFill>
                  <a:srgbClr val="000000">
                    <a:lumMod val="75000"/>
                    <a:lumOff val="25000"/>
                  </a:srgbClr>
                </a:solidFill>
              </a:rPr>
              <a:t>Chainsaw Kickback</a:t>
            </a:r>
            <a:endParaRPr lang="en-US" dirty="0"/>
          </a:p>
        </p:txBody>
      </p:sp>
      <p:sp>
        <p:nvSpPr>
          <p:cNvPr id="3" name="Text Placeholder 2"/>
          <p:cNvSpPr>
            <a:spLocks noGrp="1"/>
          </p:cNvSpPr>
          <p:nvPr>
            <p:ph type="body" idx="1"/>
          </p:nvPr>
        </p:nvSpPr>
        <p:spPr>
          <a:xfrm>
            <a:off x="1564871" y="1846052"/>
            <a:ext cx="4937760" cy="736282"/>
          </a:xfrm>
        </p:spPr>
        <p:txBody>
          <a:bodyPr>
            <a:normAutofit/>
          </a:bodyPr>
          <a:lstStyle/>
          <a:p>
            <a:r>
              <a:rPr lang="en-US" sz="2400" b="1" dirty="0"/>
              <a:t>Saw tip Hitting an object</a:t>
            </a:r>
          </a:p>
        </p:txBody>
      </p:sp>
      <p:pic>
        <p:nvPicPr>
          <p:cNvPr id="8" name="Content Placeholder 7" descr="IMG_3934.JPG"/>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1096963" y="2625725"/>
            <a:ext cx="4938712" cy="3292475"/>
          </a:xfrm>
        </p:spPr>
      </p:pic>
      <p:sp>
        <p:nvSpPr>
          <p:cNvPr id="5" name="Text Placeholder 4"/>
          <p:cNvSpPr>
            <a:spLocks noGrp="1"/>
          </p:cNvSpPr>
          <p:nvPr>
            <p:ph type="body" sz="quarter" idx="3"/>
          </p:nvPr>
        </p:nvSpPr>
        <p:spPr>
          <a:xfrm>
            <a:off x="7244862" y="1842522"/>
            <a:ext cx="3965171" cy="736282"/>
          </a:xfrm>
        </p:spPr>
        <p:txBody>
          <a:bodyPr>
            <a:normAutofit/>
          </a:bodyPr>
          <a:lstStyle/>
          <a:p>
            <a:r>
              <a:rPr lang="en-US" sz="2400" b="1" dirty="0"/>
              <a:t>Reaching too high</a:t>
            </a:r>
          </a:p>
        </p:txBody>
      </p:sp>
      <p:pic>
        <p:nvPicPr>
          <p:cNvPr id="9" name="Content Placeholder 8" descr="PICT0866.JPG"/>
          <p:cNvPicPr>
            <a:picLocks noGrp="1" noChangeAspect="1"/>
          </p:cNvPicPr>
          <p:nvPr>
            <p:ph sz="quarter" idx="4"/>
          </p:nvPr>
        </p:nvPicPr>
        <p:blipFill>
          <a:blip r:embed="rId4" cstate="screen">
            <a:extLst>
              <a:ext uri="{28A0092B-C50C-407E-A947-70E740481C1C}">
                <a14:useLocalDpi xmlns:a14="http://schemas.microsoft.com/office/drawing/2010/main" val="0"/>
              </a:ext>
            </a:extLst>
          </a:blip>
          <a:stretch>
            <a:fillRect/>
          </a:stretch>
        </p:blipFill>
        <p:spPr>
          <a:xfrm>
            <a:off x="7244862" y="2419719"/>
            <a:ext cx="2708763" cy="3611684"/>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A14B14-DE1E-484C-BB8A-55247BD11F4A}"/>
              </a:ext>
            </a:extLst>
          </p:cNvPr>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1661672"/>
            <a:ext cx="8995497" cy="4386299"/>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EFF523A7-40C4-49DD-A0D5-8665290F7617}"/>
              </a:ext>
            </a:extLst>
          </p:cNvPr>
          <p:cNvSpPr txBox="1"/>
          <p:nvPr/>
        </p:nvSpPr>
        <p:spPr>
          <a:xfrm>
            <a:off x="923697" y="502252"/>
            <a:ext cx="10671019" cy="584775"/>
          </a:xfrm>
          <a:prstGeom prst="rect">
            <a:avLst/>
          </a:prstGeom>
          <a:noFill/>
        </p:spPr>
        <p:txBody>
          <a:bodyPr wrap="square">
            <a:spAutoFit/>
          </a:bodyPr>
          <a:lstStyle/>
          <a:p>
            <a:pPr>
              <a:defRPr/>
            </a:pPr>
            <a:r>
              <a:rPr lang="en-US" sz="3200" b="1" dirty="0">
                <a:solidFill>
                  <a:srgbClr val="8064A2">
                    <a:lumMod val="75000"/>
                  </a:srgbClr>
                </a:solidFill>
                <a:latin typeface="Encode Sans Condensed Thin"/>
              </a:rPr>
              <a:t>NIOSH Centers for Agriculture Safety and Health</a:t>
            </a:r>
          </a:p>
        </p:txBody>
      </p:sp>
      <p:sp>
        <p:nvSpPr>
          <p:cNvPr id="6" name="TextBox 5">
            <a:extLst>
              <a:ext uri="{FF2B5EF4-FFF2-40B4-BE49-F238E27FC236}">
                <a16:creationId xmlns:a16="http://schemas.microsoft.com/office/drawing/2014/main" id="{A8FC3346-9A7C-4EE0-A11E-E446DE1B8C02}"/>
              </a:ext>
            </a:extLst>
          </p:cNvPr>
          <p:cNvSpPr txBox="1"/>
          <p:nvPr/>
        </p:nvSpPr>
        <p:spPr>
          <a:xfrm>
            <a:off x="9236257" y="1702782"/>
            <a:ext cx="2661717" cy="4338688"/>
          </a:xfrm>
          <a:prstGeom prst="rect">
            <a:avLst/>
          </a:prstGeom>
          <a:noFill/>
        </p:spPr>
        <p:txBody>
          <a:bodyPr wrap="square">
            <a:spAutoFit/>
          </a:bodyPr>
          <a:lstStyle/>
          <a:p>
            <a:pPr>
              <a:spcAft>
                <a:spcPts val="133"/>
              </a:spcAft>
            </a:pPr>
            <a:r>
              <a:rPr lang="en-US" sz="1067" b="1" dirty="0">
                <a:latin typeface="Calibri" panose="020F0502020204030204" pitchFamily="34" charset="0"/>
                <a:ea typeface="Calibri" panose="020F0502020204030204" pitchFamily="34" charset="0"/>
                <a:cs typeface="Times New Roman" panose="02020603050405020304" pitchFamily="18" charset="0"/>
              </a:rPr>
              <a:t>CS-CASH</a:t>
            </a:r>
            <a:r>
              <a:rPr lang="en-US" sz="1067" dirty="0">
                <a:latin typeface="Calibri" panose="020F0502020204030204" pitchFamily="34" charset="0"/>
                <a:ea typeface="Calibri" panose="020F0502020204030204" pitchFamily="34" charset="0"/>
                <a:cs typeface="Times New Roman" panose="02020603050405020304" pitchFamily="18" charset="0"/>
              </a:rPr>
              <a:t> - Central States Center for Agricultural Safety and Health</a:t>
            </a:r>
          </a:p>
          <a:p>
            <a:pPr>
              <a:spcAft>
                <a:spcPts val="133"/>
              </a:spcAft>
            </a:pPr>
            <a:r>
              <a:rPr lang="en-US" sz="1067" b="1" dirty="0">
                <a:latin typeface="Calibri" panose="020F0502020204030204" pitchFamily="34" charset="0"/>
                <a:ea typeface="Calibri" panose="020F0502020204030204" pitchFamily="34" charset="0"/>
                <a:cs typeface="Times New Roman" panose="02020603050405020304" pitchFamily="18" charset="0"/>
              </a:rPr>
              <a:t>HICAHS</a:t>
            </a:r>
            <a:r>
              <a:rPr lang="en-US" sz="1067" dirty="0">
                <a:latin typeface="Calibri" panose="020F0502020204030204" pitchFamily="34" charset="0"/>
                <a:ea typeface="Calibri" panose="020F0502020204030204" pitchFamily="34" charset="0"/>
                <a:cs typeface="Times New Roman" panose="02020603050405020304" pitchFamily="18" charset="0"/>
              </a:rPr>
              <a:t> - High Plains Intermountain Center for Agricultural Health and Safety</a:t>
            </a:r>
          </a:p>
          <a:p>
            <a:pPr>
              <a:spcAft>
                <a:spcPts val="133"/>
              </a:spcAft>
            </a:pPr>
            <a:r>
              <a:rPr lang="en-US" sz="1067" b="1" dirty="0">
                <a:latin typeface="Calibri" panose="020F0502020204030204" pitchFamily="34" charset="0"/>
                <a:ea typeface="Calibri" panose="020F0502020204030204" pitchFamily="34" charset="0"/>
                <a:cs typeface="Times New Roman" panose="02020603050405020304" pitchFamily="18" charset="0"/>
              </a:rPr>
              <a:t>GLCFHW</a:t>
            </a:r>
            <a:r>
              <a:rPr lang="en-US" sz="1067" dirty="0">
                <a:latin typeface="Calibri" panose="020F0502020204030204" pitchFamily="34" charset="0"/>
                <a:ea typeface="Calibri" panose="020F0502020204030204" pitchFamily="34" charset="0"/>
                <a:cs typeface="Times New Roman" panose="02020603050405020304" pitchFamily="18" charset="0"/>
              </a:rPr>
              <a:t> - Great Lakes Center for Farmworker Health and Well-being</a:t>
            </a:r>
          </a:p>
          <a:p>
            <a:pPr>
              <a:spcAft>
                <a:spcPts val="133"/>
              </a:spcAft>
            </a:pPr>
            <a:r>
              <a:rPr lang="en-US" sz="1067" b="1" dirty="0">
                <a:latin typeface="Calibri" panose="020F0502020204030204" pitchFamily="34" charset="0"/>
                <a:ea typeface="Calibri" panose="020F0502020204030204" pitchFamily="34" charset="0"/>
                <a:cs typeface="Times New Roman" panose="02020603050405020304" pitchFamily="18" charset="0"/>
              </a:rPr>
              <a:t>GPCAH</a:t>
            </a:r>
            <a:r>
              <a:rPr lang="en-US" sz="1067" dirty="0">
                <a:latin typeface="Calibri" panose="020F0502020204030204" pitchFamily="34" charset="0"/>
                <a:ea typeface="Calibri" panose="020F0502020204030204" pitchFamily="34" charset="0"/>
                <a:cs typeface="Times New Roman" panose="02020603050405020304" pitchFamily="18" charset="0"/>
              </a:rPr>
              <a:t> - Great Plains Center for Agricultural Health</a:t>
            </a:r>
          </a:p>
          <a:p>
            <a:pPr>
              <a:spcAft>
                <a:spcPts val="133"/>
              </a:spcAft>
            </a:pPr>
            <a:r>
              <a:rPr lang="en-US" sz="1067" b="1" dirty="0">
                <a:latin typeface="Calibri" panose="020F0502020204030204" pitchFamily="34" charset="0"/>
                <a:ea typeface="Calibri" panose="020F0502020204030204" pitchFamily="34" charset="0"/>
                <a:cs typeface="Times New Roman" panose="02020603050405020304" pitchFamily="18" charset="0"/>
              </a:rPr>
              <a:t>PNASH</a:t>
            </a:r>
            <a:r>
              <a:rPr lang="en-US" sz="1067" dirty="0">
                <a:latin typeface="Calibri" panose="020F0502020204030204" pitchFamily="34" charset="0"/>
                <a:ea typeface="Calibri" panose="020F0502020204030204" pitchFamily="34" charset="0"/>
                <a:cs typeface="Times New Roman" panose="02020603050405020304" pitchFamily="18" charset="0"/>
              </a:rPr>
              <a:t> - Pacific Northwest Agricultural Safety and Health Center</a:t>
            </a:r>
          </a:p>
          <a:p>
            <a:pPr>
              <a:spcAft>
                <a:spcPts val="133"/>
              </a:spcAft>
            </a:pPr>
            <a:r>
              <a:rPr lang="en-US" sz="1067" b="1" dirty="0">
                <a:latin typeface="Calibri" panose="020F0502020204030204" pitchFamily="34" charset="0"/>
                <a:ea typeface="Calibri" panose="020F0502020204030204" pitchFamily="34" charset="0"/>
                <a:cs typeface="Times New Roman" panose="02020603050405020304" pitchFamily="18" charset="0"/>
              </a:rPr>
              <a:t>NCCRAHS</a:t>
            </a:r>
            <a:r>
              <a:rPr lang="en-US" sz="1067" dirty="0">
                <a:latin typeface="Calibri" panose="020F0502020204030204" pitchFamily="34" charset="0"/>
                <a:ea typeface="Calibri" panose="020F0502020204030204" pitchFamily="34" charset="0"/>
                <a:cs typeface="Times New Roman" panose="02020603050405020304" pitchFamily="18" charset="0"/>
              </a:rPr>
              <a:t> - National Children's Center for Rural and Agricultural Health and Safety</a:t>
            </a:r>
          </a:p>
          <a:p>
            <a:pPr>
              <a:spcAft>
                <a:spcPts val="133"/>
              </a:spcAft>
            </a:pPr>
            <a:r>
              <a:rPr lang="en-US" sz="1067" b="1" dirty="0">
                <a:latin typeface="Calibri" panose="020F0502020204030204" pitchFamily="34" charset="0"/>
                <a:ea typeface="Calibri" panose="020F0502020204030204" pitchFamily="34" charset="0"/>
                <a:cs typeface="Times New Roman" panose="02020603050405020304" pitchFamily="18" charset="0"/>
              </a:rPr>
              <a:t>NEC</a:t>
            </a:r>
            <a:r>
              <a:rPr lang="en-US" sz="1067" dirty="0">
                <a:latin typeface="Calibri" panose="020F0502020204030204" pitchFamily="34" charset="0"/>
                <a:ea typeface="Calibri" panose="020F0502020204030204" pitchFamily="34" charset="0"/>
                <a:cs typeface="Times New Roman" panose="02020603050405020304" pitchFamily="18" charset="0"/>
              </a:rPr>
              <a:t> - Northeast Center for Occupational Health and Safety</a:t>
            </a:r>
          </a:p>
          <a:p>
            <a:pPr>
              <a:spcAft>
                <a:spcPts val="133"/>
              </a:spcAft>
            </a:pPr>
            <a:r>
              <a:rPr lang="en-US" sz="1067" b="1" dirty="0">
                <a:latin typeface="Calibri" panose="020F0502020204030204" pitchFamily="34" charset="0"/>
                <a:ea typeface="Calibri" panose="020F0502020204030204" pitchFamily="34" charset="0"/>
                <a:cs typeface="Times New Roman" panose="02020603050405020304" pitchFamily="18" charset="0"/>
              </a:rPr>
              <a:t>SCAHIP</a:t>
            </a:r>
            <a:r>
              <a:rPr lang="en-US" sz="1067" dirty="0">
                <a:latin typeface="Calibri" panose="020F0502020204030204" pitchFamily="34" charset="0"/>
                <a:ea typeface="Calibri" panose="020F0502020204030204" pitchFamily="34" charset="0"/>
                <a:cs typeface="Times New Roman" panose="02020603050405020304" pitchFamily="18" charset="0"/>
              </a:rPr>
              <a:t> - Southeast Center for Agricultural Health and Injury Prevention</a:t>
            </a:r>
          </a:p>
          <a:p>
            <a:pPr>
              <a:spcAft>
                <a:spcPts val="133"/>
              </a:spcAft>
            </a:pPr>
            <a:r>
              <a:rPr lang="en-US" sz="1067" b="1" dirty="0">
                <a:latin typeface="Calibri" panose="020F0502020204030204" pitchFamily="34" charset="0"/>
                <a:ea typeface="Calibri" panose="020F0502020204030204" pitchFamily="34" charset="0"/>
                <a:cs typeface="Times New Roman" panose="02020603050405020304" pitchFamily="18" charset="0"/>
              </a:rPr>
              <a:t>SCCAHS</a:t>
            </a:r>
            <a:r>
              <a:rPr lang="en-US" sz="1067" dirty="0">
                <a:latin typeface="Calibri" panose="020F0502020204030204" pitchFamily="34" charset="0"/>
                <a:ea typeface="Calibri" panose="020F0502020204030204" pitchFamily="34" charset="0"/>
                <a:cs typeface="Times New Roman" panose="02020603050405020304" pitchFamily="18" charset="0"/>
              </a:rPr>
              <a:t> - Southeastern Coastal Center for Agricultural Health and Safety</a:t>
            </a:r>
          </a:p>
          <a:p>
            <a:pPr>
              <a:spcAft>
                <a:spcPts val="133"/>
              </a:spcAft>
            </a:pPr>
            <a:r>
              <a:rPr lang="en-US" sz="1067" b="1" dirty="0">
                <a:latin typeface="Calibri" panose="020F0502020204030204" pitchFamily="34" charset="0"/>
                <a:ea typeface="Calibri" panose="020F0502020204030204" pitchFamily="34" charset="0"/>
                <a:cs typeface="Times New Roman" panose="02020603050405020304" pitchFamily="18" charset="0"/>
              </a:rPr>
              <a:t>SW Ag Center </a:t>
            </a:r>
            <a:r>
              <a:rPr lang="en-US" sz="1067" dirty="0">
                <a:latin typeface="Calibri" panose="020F0502020204030204" pitchFamily="34" charset="0"/>
                <a:ea typeface="Calibri" panose="020F0502020204030204" pitchFamily="34" charset="0"/>
                <a:cs typeface="Times New Roman" panose="02020603050405020304" pitchFamily="18" charset="0"/>
              </a:rPr>
              <a:t>- Southwest Center for Agricultural Health, Injury Prevention and Education </a:t>
            </a:r>
          </a:p>
          <a:p>
            <a:pPr>
              <a:spcAft>
                <a:spcPts val="133"/>
              </a:spcAft>
            </a:pPr>
            <a:r>
              <a:rPr lang="en-US" sz="1067" b="1" dirty="0">
                <a:latin typeface="Calibri" panose="020F0502020204030204" pitchFamily="34" charset="0"/>
                <a:ea typeface="Calibri" panose="020F0502020204030204" pitchFamily="34" charset="0"/>
                <a:cs typeface="Times New Roman" panose="02020603050405020304" pitchFamily="18" charset="0"/>
              </a:rPr>
              <a:t>UMASH</a:t>
            </a:r>
            <a:r>
              <a:rPr lang="en-US" sz="1067" dirty="0">
                <a:latin typeface="Calibri" panose="020F0502020204030204" pitchFamily="34" charset="0"/>
                <a:ea typeface="Calibri" panose="020F0502020204030204" pitchFamily="34" charset="0"/>
                <a:cs typeface="Times New Roman" panose="02020603050405020304" pitchFamily="18" charset="0"/>
              </a:rPr>
              <a:t> - Upper Midwest Agricultural Safety and Health Center</a:t>
            </a:r>
          </a:p>
          <a:p>
            <a:pPr>
              <a:spcAft>
                <a:spcPts val="133"/>
              </a:spcAft>
            </a:pPr>
            <a:r>
              <a:rPr lang="en-US" sz="1067" b="1" dirty="0">
                <a:latin typeface="Calibri" panose="020F0502020204030204" pitchFamily="34" charset="0"/>
                <a:ea typeface="Calibri" panose="020F0502020204030204" pitchFamily="34" charset="0"/>
                <a:cs typeface="Times New Roman" panose="02020603050405020304" pitchFamily="18" charset="0"/>
              </a:rPr>
              <a:t>WCAHS</a:t>
            </a:r>
            <a:r>
              <a:rPr lang="en-US" sz="1067" dirty="0">
                <a:latin typeface="Calibri" panose="020F0502020204030204" pitchFamily="34" charset="0"/>
                <a:ea typeface="Calibri" panose="020F0502020204030204" pitchFamily="34" charset="0"/>
                <a:cs typeface="Times New Roman" panose="02020603050405020304" pitchFamily="18" charset="0"/>
              </a:rPr>
              <a:t> - Western Center for Agricultural Health and Safety</a:t>
            </a:r>
          </a:p>
        </p:txBody>
      </p:sp>
    </p:spTree>
    <p:extLst>
      <p:ext uri="{BB962C8B-B14F-4D97-AF65-F5344CB8AC3E}">
        <p14:creationId xmlns:p14="http://schemas.microsoft.com/office/powerpoint/2010/main" val="2831294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563" y="46733"/>
            <a:ext cx="10058400" cy="1450757"/>
          </a:xfrm>
        </p:spPr>
        <p:txBody>
          <a:bodyPr/>
          <a:lstStyle/>
          <a:p>
            <a:r>
              <a:rPr lang="en-US" b="1" dirty="0">
                <a:solidFill>
                  <a:srgbClr val="000000">
                    <a:lumMod val="75000"/>
                    <a:lumOff val="25000"/>
                  </a:srgbClr>
                </a:solidFill>
              </a:rPr>
              <a:t>Back Strain</a:t>
            </a:r>
            <a:endParaRPr lang="en-US" dirty="0"/>
          </a:p>
        </p:txBody>
      </p:sp>
      <p:sp>
        <p:nvSpPr>
          <p:cNvPr id="3" name="Text Placeholder 2"/>
          <p:cNvSpPr>
            <a:spLocks noGrp="1"/>
          </p:cNvSpPr>
          <p:nvPr>
            <p:ph type="body" idx="1"/>
          </p:nvPr>
        </p:nvSpPr>
        <p:spPr>
          <a:xfrm>
            <a:off x="886170" y="1867363"/>
            <a:ext cx="3458467" cy="736282"/>
          </a:xfrm>
        </p:spPr>
        <p:txBody>
          <a:bodyPr>
            <a:noAutofit/>
          </a:bodyPr>
          <a:lstStyle/>
          <a:p>
            <a:r>
              <a:rPr lang="en-US" sz="2400" b="1" dirty="0"/>
              <a:t>Piling heavy </a:t>
            </a:r>
            <a:r>
              <a:rPr lang="en-US" sz="2400" b="1" dirty="0" err="1"/>
              <a:t>brusH</a:t>
            </a:r>
            <a:endParaRPr lang="en-US" sz="2400" b="1" dirty="0"/>
          </a:p>
        </p:txBody>
      </p:sp>
      <p:sp>
        <p:nvSpPr>
          <p:cNvPr id="5" name="Text Placeholder 4"/>
          <p:cNvSpPr>
            <a:spLocks noGrp="1"/>
          </p:cNvSpPr>
          <p:nvPr>
            <p:ph type="body" sz="quarter" idx="3"/>
          </p:nvPr>
        </p:nvSpPr>
        <p:spPr>
          <a:xfrm>
            <a:off x="4691879" y="1895006"/>
            <a:ext cx="6821244" cy="736282"/>
          </a:xfrm>
        </p:spPr>
        <p:txBody>
          <a:bodyPr>
            <a:noAutofit/>
          </a:bodyPr>
          <a:lstStyle/>
          <a:p>
            <a:r>
              <a:rPr lang="en-US" sz="2400" b="1" dirty="0"/>
              <a:t>	jumping         	                  Hard Ground</a:t>
            </a:r>
          </a:p>
        </p:txBody>
      </p:sp>
      <p:pic>
        <p:nvPicPr>
          <p:cNvPr id="9" name="Content Placeholder 8" descr="G swinging hoedad.jpg"/>
          <p:cNvPicPr>
            <a:picLocks noGrp="1" noChangeAspect="1"/>
          </p:cNvPicPr>
          <p:nvPr>
            <p:ph sz="quarter" idx="4"/>
          </p:nvPr>
        </p:nvPicPr>
        <p:blipFill rotWithShape="1">
          <a:blip r:embed="rId3" cstate="screen">
            <a:extLst>
              <a:ext uri="{28A0092B-C50C-407E-A947-70E740481C1C}">
                <a14:useLocalDpi xmlns:a14="http://schemas.microsoft.com/office/drawing/2010/main" val="0"/>
              </a:ext>
            </a:extLst>
          </a:blip>
          <a:srcRect/>
          <a:stretch/>
        </p:blipFill>
        <p:spPr>
          <a:xfrm>
            <a:off x="8542642" y="2582334"/>
            <a:ext cx="2575624" cy="3649873"/>
          </a:xfrm>
        </p:spPr>
      </p:pic>
      <p:pic>
        <p:nvPicPr>
          <p:cNvPr id="11" name="Picture 10" descr="canadian tree planter.jpg"/>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956463" y="2543175"/>
            <a:ext cx="2871354" cy="3689032"/>
          </a:xfrm>
          <a:prstGeom prst="rect">
            <a:avLst/>
          </a:prstGeom>
        </p:spPr>
      </p:pic>
      <p:pic>
        <p:nvPicPr>
          <p:cNvPr id="8" name="Content Placeholder 7" descr="PICT0939.JPG"/>
          <p:cNvPicPr>
            <a:picLocks noGrp="1" noChangeAspect="1"/>
          </p:cNvPicPr>
          <p:nvPr>
            <p:ph sz="half" idx="2"/>
          </p:nvPr>
        </p:nvPicPr>
        <p:blipFill rotWithShape="1">
          <a:blip r:embed="rId5" cstate="screen">
            <a:extLst>
              <a:ext uri="{28A0092B-C50C-407E-A947-70E740481C1C}">
                <a14:useLocalDpi xmlns:a14="http://schemas.microsoft.com/office/drawing/2010/main" val="0"/>
              </a:ext>
            </a:extLst>
          </a:blip>
          <a:srcRect/>
          <a:stretch/>
        </p:blipFill>
        <p:spPr>
          <a:xfrm>
            <a:off x="886169" y="2582863"/>
            <a:ext cx="3458468" cy="3649344"/>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61" y="232012"/>
            <a:ext cx="10058400" cy="1450757"/>
          </a:xfrm>
        </p:spPr>
        <p:txBody>
          <a:bodyPr>
            <a:normAutofit/>
          </a:bodyPr>
          <a:lstStyle/>
          <a:p>
            <a:r>
              <a:rPr lang="en-US" sz="4400" b="1" dirty="0">
                <a:solidFill>
                  <a:srgbClr val="000000">
                    <a:lumMod val="75000"/>
                    <a:lumOff val="25000"/>
                  </a:srgbClr>
                </a:solidFill>
              </a:rPr>
              <a:t>Underlying Causes:</a:t>
            </a:r>
            <a:br>
              <a:rPr lang="en-US" sz="4400" b="1" dirty="0">
                <a:solidFill>
                  <a:srgbClr val="000000">
                    <a:lumMod val="75000"/>
                    <a:lumOff val="25000"/>
                  </a:srgbClr>
                </a:solidFill>
              </a:rPr>
            </a:br>
            <a:r>
              <a:rPr lang="en-US" sz="4400" b="1" dirty="0">
                <a:solidFill>
                  <a:srgbClr val="000000">
                    <a:lumMod val="75000"/>
                    <a:lumOff val="25000"/>
                  </a:srgbClr>
                </a:solidFill>
              </a:rPr>
              <a:t>Safety Climate Factors Affecting Injuries</a:t>
            </a:r>
            <a:endParaRPr lang="en-US" sz="4400" dirty="0"/>
          </a:p>
        </p:txBody>
      </p:sp>
      <p:sp>
        <p:nvSpPr>
          <p:cNvPr id="9" name="Content Placeholder 8"/>
          <p:cNvSpPr>
            <a:spLocks noGrp="1"/>
          </p:cNvSpPr>
          <p:nvPr>
            <p:ph idx="1"/>
          </p:nvPr>
        </p:nvSpPr>
        <p:spPr>
          <a:xfrm>
            <a:off x="829992" y="2253705"/>
            <a:ext cx="10972801" cy="3825361"/>
          </a:xfrm>
        </p:spPr>
        <p:txBody>
          <a:bodyPr>
            <a:normAutofit/>
          </a:bodyPr>
          <a:lstStyle/>
          <a:p>
            <a:pPr>
              <a:spcAft>
                <a:spcPts val="1200"/>
              </a:spcAft>
              <a:buFont typeface="Wingdings" pitchFamily="2" charset="2"/>
              <a:buChar char="§"/>
            </a:pPr>
            <a:r>
              <a:rPr lang="en-US" sz="3000" dirty="0"/>
              <a:t>  Abusive supervision – 29% of interviewees</a:t>
            </a:r>
          </a:p>
          <a:p>
            <a:pPr>
              <a:spcAft>
                <a:spcPts val="1200"/>
              </a:spcAft>
              <a:buFont typeface="Wingdings" pitchFamily="2" charset="2"/>
              <a:buChar char="§"/>
            </a:pPr>
            <a:r>
              <a:rPr lang="en-US" sz="3000" dirty="0"/>
              <a:t>  Organization of work in an unsafe manner</a:t>
            </a:r>
          </a:p>
          <a:p>
            <a:pPr>
              <a:spcAft>
                <a:spcPts val="1200"/>
              </a:spcAft>
              <a:buFont typeface="Wingdings" pitchFamily="2" charset="2"/>
              <a:buChar char="§"/>
            </a:pPr>
            <a:r>
              <a:rPr lang="en-US" sz="3000" dirty="0"/>
              <a:t>  Lack of safety training – only 25% received</a:t>
            </a:r>
          </a:p>
          <a:p>
            <a:pPr>
              <a:spcAft>
                <a:spcPts val="1200"/>
              </a:spcAft>
              <a:buFont typeface="Wingdings" pitchFamily="2" charset="2"/>
              <a:buChar char="§"/>
            </a:pPr>
            <a:r>
              <a:rPr lang="en-US" sz="3000" dirty="0"/>
              <a:t>  Failure to conduct on-site inspections – only 19%</a:t>
            </a:r>
          </a:p>
          <a:p>
            <a:pPr>
              <a:spcAft>
                <a:spcPts val="1200"/>
              </a:spcAft>
              <a:buFont typeface="Wingdings" pitchFamily="2" charset="2"/>
              <a:buChar char="§"/>
            </a:pPr>
            <a:r>
              <a:rPr lang="en-US" sz="3000" dirty="0"/>
              <a:t>  Failure to maintain or provide effective tools &amp; PPE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86" y="58686"/>
            <a:ext cx="10058400" cy="1450757"/>
          </a:xfrm>
        </p:spPr>
        <p:txBody>
          <a:bodyPr>
            <a:normAutofit/>
          </a:bodyPr>
          <a:lstStyle/>
          <a:p>
            <a:r>
              <a:rPr lang="en-US" sz="4400" b="1" dirty="0"/>
              <a:t>Abusive Supervision &amp; Retaliation</a:t>
            </a:r>
          </a:p>
        </p:txBody>
      </p:sp>
      <p:sp>
        <p:nvSpPr>
          <p:cNvPr id="3" name="Content Placeholder 2"/>
          <p:cNvSpPr>
            <a:spLocks noGrp="1"/>
          </p:cNvSpPr>
          <p:nvPr>
            <p:ph idx="1"/>
          </p:nvPr>
        </p:nvSpPr>
        <p:spPr>
          <a:xfrm>
            <a:off x="756086" y="2173282"/>
            <a:ext cx="10058400" cy="4023360"/>
          </a:xfrm>
        </p:spPr>
        <p:txBody>
          <a:bodyPr>
            <a:noAutofit/>
          </a:bodyPr>
          <a:lstStyle/>
          <a:p>
            <a:r>
              <a:rPr lang="en-US" sz="3200" i="1" dirty="0"/>
              <a:t>“I was afraid to say anything because sometimes if you say something, they fire you. “</a:t>
            </a:r>
          </a:p>
          <a:p>
            <a:r>
              <a:rPr lang="en-US" sz="3200" i="1" dirty="0"/>
              <a:t>“When I told the foreman how I was feeling, he said “it’s nothing,” and got on my case and told me to hurry up and quit f***</a:t>
            </a:r>
            <a:r>
              <a:rPr lang="en-US" sz="3200" i="1" dirty="0" err="1"/>
              <a:t>ing</a:t>
            </a:r>
            <a:r>
              <a:rPr lang="en-US" sz="3200" i="1" dirty="0"/>
              <a:t> around.”</a:t>
            </a:r>
          </a:p>
          <a:p>
            <a:r>
              <a:rPr lang="en-US" sz="3200" i="1" dirty="0"/>
              <a:t>“Because in reality, the day that you’re of no use to the company, they just get rid of you, and that’s it.”</a:t>
            </a:r>
          </a:p>
        </p:txBody>
      </p:sp>
    </p:spTree>
    <p:extLst>
      <p:ext uri="{BB962C8B-B14F-4D97-AF65-F5344CB8AC3E}">
        <p14:creationId xmlns:p14="http://schemas.microsoft.com/office/powerpoint/2010/main" val="663455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803" y="95534"/>
            <a:ext cx="10058400" cy="1450757"/>
          </a:xfrm>
        </p:spPr>
        <p:txBody>
          <a:bodyPr/>
          <a:lstStyle/>
          <a:p>
            <a:r>
              <a:rPr lang="en-US" b="1" dirty="0"/>
              <a:t>Collective Action</a:t>
            </a:r>
          </a:p>
        </p:txBody>
      </p:sp>
      <p:sp>
        <p:nvSpPr>
          <p:cNvPr id="3" name="Content Placeholder 2"/>
          <p:cNvSpPr>
            <a:spLocks noGrp="1"/>
          </p:cNvSpPr>
          <p:nvPr>
            <p:ph idx="1"/>
          </p:nvPr>
        </p:nvSpPr>
        <p:spPr>
          <a:xfrm>
            <a:off x="960803" y="2077745"/>
            <a:ext cx="10058400" cy="4023360"/>
          </a:xfrm>
        </p:spPr>
        <p:txBody>
          <a:bodyPr>
            <a:normAutofit fontScale="77500" lnSpcReduction="20000"/>
          </a:bodyPr>
          <a:lstStyle/>
          <a:p>
            <a:r>
              <a:rPr lang="en-US" sz="3500" i="1" dirty="0"/>
              <a:t>”Because other coworkers started doing the same, and we said we were going to stop working.”</a:t>
            </a:r>
          </a:p>
          <a:p>
            <a:pPr marL="201168" lvl="1" indent="0">
              <a:buNone/>
            </a:pPr>
            <a:r>
              <a:rPr lang="en-US" sz="2600" dirty="0"/>
              <a:t> </a:t>
            </a:r>
            <a:r>
              <a:rPr lang="en-US" sz="3100" dirty="0"/>
              <a:t>– Forest worker explaining why the foreman gave him the chainsaw </a:t>
            </a:r>
            <a:br>
              <a:rPr lang="en-US" sz="3100" dirty="0"/>
            </a:br>
            <a:r>
              <a:rPr lang="en-US" sz="3100" dirty="0"/>
              <a:t>    in better working condition he had asked for.  </a:t>
            </a:r>
            <a:br>
              <a:rPr lang="en-US" sz="2600" dirty="0"/>
            </a:br>
            <a:endParaRPr lang="en-US" b="1" dirty="0"/>
          </a:p>
          <a:p>
            <a:r>
              <a:rPr lang="en-US" sz="3500" i="1" dirty="0"/>
              <a:t>“One time we were thinning really close together. There were 7 of us, and I was afraid that a tree would get thrown on top of me. I was afraid to say anything because sometimes if you say something, they fire you. But, I felt like I was in danger, so I resigned myself to being fired, and talked to my coworkers. We decided to work further apart from one another. The foreman just ignored us. He didn’t care what we were doing. He doesn’t care about us.”</a:t>
            </a:r>
          </a:p>
          <a:p>
            <a:endParaRPr lang="en-US" b="1" dirty="0"/>
          </a:p>
          <a:p>
            <a:endParaRPr lang="en-US" dirty="0"/>
          </a:p>
        </p:txBody>
      </p:sp>
    </p:spTree>
    <p:extLst>
      <p:ext uri="{BB962C8B-B14F-4D97-AF65-F5344CB8AC3E}">
        <p14:creationId xmlns:p14="http://schemas.microsoft.com/office/powerpoint/2010/main" val="2688549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6633" y="370124"/>
            <a:ext cx="11269663" cy="785812"/>
          </a:xfrm>
        </p:spPr>
        <p:txBody>
          <a:bodyPr>
            <a:normAutofit/>
          </a:bodyPr>
          <a:lstStyle/>
          <a:p>
            <a:r>
              <a:rPr lang="en-US" sz="4400" b="1" spc="0" dirty="0">
                <a:solidFill>
                  <a:srgbClr val="000000">
                    <a:lumMod val="75000"/>
                    <a:lumOff val="25000"/>
                  </a:srgbClr>
                </a:solidFill>
                <a:latin typeface="Calibri Light" pitchFamily="34" charset="0"/>
                <a:ea typeface="+mn-ea"/>
                <a:cs typeface="+mn-cs"/>
              </a:rPr>
              <a:t>Outcomes in Medical Treatment &amp; Recovery/RTW</a:t>
            </a:r>
            <a:endParaRPr lang="en-US" sz="4400" b="1" dirty="0">
              <a:latin typeface="Calibri Light" pitchFamily="34" charset="0"/>
            </a:endParaRPr>
          </a:p>
        </p:txBody>
      </p:sp>
      <p:sp>
        <p:nvSpPr>
          <p:cNvPr id="3" name="Content Placeholder 2"/>
          <p:cNvSpPr>
            <a:spLocks noGrp="1"/>
          </p:cNvSpPr>
          <p:nvPr>
            <p:ph idx="4294967295"/>
          </p:nvPr>
        </p:nvSpPr>
        <p:spPr>
          <a:xfrm>
            <a:off x="561351" y="1469835"/>
            <a:ext cx="11269663" cy="5236730"/>
          </a:xfrm>
        </p:spPr>
        <p:txBody>
          <a:bodyPr>
            <a:normAutofit/>
          </a:bodyPr>
          <a:lstStyle/>
          <a:p>
            <a:pPr>
              <a:spcAft>
                <a:spcPts val="1200"/>
              </a:spcAft>
              <a:buFont typeface="Wingdings" pitchFamily="2" charset="2"/>
              <a:buChar char="§"/>
            </a:pPr>
            <a:r>
              <a:rPr lang="en-US" sz="3200" dirty="0"/>
              <a:t>  System Functional: worker received medical treatment and workers’ compensation benefits (7 workers; of 23 case studies)</a:t>
            </a:r>
          </a:p>
          <a:p>
            <a:pPr>
              <a:spcAft>
                <a:spcPts val="1200"/>
              </a:spcAft>
              <a:buFont typeface="Wingdings" pitchFamily="2" charset="2"/>
              <a:buChar char="§"/>
            </a:pPr>
            <a:r>
              <a:rPr lang="en-US" sz="3200" dirty="0"/>
              <a:t>  System Failures: workers faced challenges in receiving medical care and/or workers’ compensation benefits (16 workers)</a:t>
            </a:r>
          </a:p>
          <a:p>
            <a:pPr lvl="1">
              <a:lnSpc>
                <a:spcPct val="100000"/>
              </a:lnSpc>
              <a:spcBef>
                <a:spcPts val="0"/>
              </a:spcBef>
              <a:spcAft>
                <a:spcPts val="600"/>
              </a:spcAft>
              <a:buFont typeface="Wingdings" pitchFamily="2" charset="2"/>
              <a:buChar char="§"/>
            </a:pPr>
            <a:r>
              <a:rPr lang="en-US" sz="2300" dirty="0"/>
              <a:t>not being taken by one’s employer to a healthcare professional for treatment of the injury</a:t>
            </a:r>
          </a:p>
          <a:p>
            <a:pPr lvl="1">
              <a:lnSpc>
                <a:spcPct val="100000"/>
              </a:lnSpc>
              <a:spcBef>
                <a:spcPts val="0"/>
              </a:spcBef>
              <a:spcAft>
                <a:spcPts val="600"/>
              </a:spcAft>
              <a:buFont typeface="Wingdings" pitchFamily="2" charset="2"/>
              <a:buChar char="§"/>
            </a:pPr>
            <a:r>
              <a:rPr lang="en-US" sz="2300" dirty="0"/>
              <a:t>being told to lie at the healthcare facility about work-relatedness of the injury</a:t>
            </a:r>
          </a:p>
          <a:p>
            <a:pPr lvl="1">
              <a:lnSpc>
                <a:spcPct val="100000"/>
              </a:lnSpc>
              <a:spcBef>
                <a:spcPts val="0"/>
              </a:spcBef>
              <a:spcAft>
                <a:spcPts val="600"/>
              </a:spcAft>
              <a:buFont typeface="Wingdings" pitchFamily="2" charset="2"/>
              <a:buChar char="§"/>
            </a:pPr>
            <a:r>
              <a:rPr lang="en-US" sz="2300" dirty="0"/>
              <a:t>not filling out form 801 and not receiving workers’ compensation benefits</a:t>
            </a:r>
          </a:p>
          <a:p>
            <a:pPr lvl="1">
              <a:lnSpc>
                <a:spcPct val="100000"/>
              </a:lnSpc>
              <a:spcBef>
                <a:spcPts val="0"/>
              </a:spcBef>
              <a:spcAft>
                <a:spcPts val="600"/>
              </a:spcAft>
              <a:buFont typeface="Wingdings" pitchFamily="2" charset="2"/>
              <a:buChar char="§"/>
            </a:pPr>
            <a:r>
              <a:rPr lang="en-US" sz="2300" dirty="0"/>
              <a:t>not being allowed to follow the physician’s orders with regard to light duty or recovery time away from work</a:t>
            </a:r>
          </a:p>
          <a:p>
            <a:pPr lvl="1">
              <a:lnSpc>
                <a:spcPct val="100000"/>
              </a:lnSpc>
              <a:spcBef>
                <a:spcPts val="0"/>
              </a:spcBef>
              <a:spcAft>
                <a:spcPts val="600"/>
              </a:spcAft>
              <a:buFont typeface="Wingdings" pitchFamily="2" charset="2"/>
              <a:buChar char="§"/>
            </a:pPr>
            <a:r>
              <a:rPr lang="en-US" sz="2300" dirty="0"/>
              <a:t>being fired or not rehired after being injured</a:t>
            </a:r>
          </a:p>
        </p:txBody>
      </p:sp>
    </p:spTree>
    <p:extLst>
      <p:ext uri="{BB962C8B-B14F-4D97-AF65-F5344CB8AC3E}">
        <p14:creationId xmlns:p14="http://schemas.microsoft.com/office/powerpoint/2010/main" val="309450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955" y="470444"/>
            <a:ext cx="10058400" cy="925875"/>
          </a:xfrm>
        </p:spPr>
        <p:txBody>
          <a:bodyPr>
            <a:normAutofit/>
          </a:bodyPr>
          <a:lstStyle/>
          <a:p>
            <a:r>
              <a:rPr lang="en-US" sz="4400" b="1" dirty="0"/>
              <a:t>Underlying Factors Affecting Injury Outcomes</a:t>
            </a:r>
          </a:p>
        </p:txBody>
      </p:sp>
      <p:sp>
        <p:nvSpPr>
          <p:cNvPr id="3" name="Content Placeholder 2"/>
          <p:cNvSpPr>
            <a:spLocks noGrp="1"/>
          </p:cNvSpPr>
          <p:nvPr>
            <p:ph idx="1"/>
          </p:nvPr>
        </p:nvSpPr>
        <p:spPr>
          <a:xfrm>
            <a:off x="706955" y="2145985"/>
            <a:ext cx="10058400" cy="4023360"/>
          </a:xfrm>
        </p:spPr>
        <p:txBody>
          <a:bodyPr/>
          <a:lstStyle/>
          <a:p>
            <a:pPr lvl="0">
              <a:spcAft>
                <a:spcPts val="1200"/>
              </a:spcAft>
              <a:buClr>
                <a:srgbClr val="8AB833"/>
              </a:buClr>
              <a:buFont typeface="Wingdings" pitchFamily="2" charset="2"/>
              <a:buChar char="§"/>
            </a:pPr>
            <a:r>
              <a:rPr lang="en-US" sz="3000" b="1" dirty="0">
                <a:solidFill>
                  <a:srgbClr val="000000">
                    <a:lumMod val="75000"/>
                    <a:lumOff val="25000"/>
                  </a:srgbClr>
                </a:solidFill>
              </a:rPr>
              <a:t>  Safety Climate </a:t>
            </a:r>
            <a:r>
              <a:rPr lang="en-US" sz="3000" dirty="0">
                <a:solidFill>
                  <a:srgbClr val="000000">
                    <a:lumMod val="75000"/>
                    <a:lumOff val="25000"/>
                  </a:srgbClr>
                </a:solidFill>
              </a:rPr>
              <a:t>– workers whose employers had indicators of safety climate were more likely to have recovered from their injuries and to have received workers’ compensation benefits</a:t>
            </a:r>
          </a:p>
          <a:p>
            <a:pPr lvl="0">
              <a:spcAft>
                <a:spcPts val="1200"/>
              </a:spcAft>
              <a:buClr>
                <a:srgbClr val="8AB833"/>
              </a:buClr>
              <a:buFont typeface="Wingdings" pitchFamily="2" charset="2"/>
              <a:buChar char="§"/>
            </a:pPr>
            <a:r>
              <a:rPr lang="en-US" sz="3000" b="1" dirty="0">
                <a:solidFill>
                  <a:srgbClr val="000000">
                    <a:lumMod val="75000"/>
                    <a:lumOff val="25000"/>
                  </a:srgbClr>
                </a:solidFill>
              </a:rPr>
              <a:t>  Interpretation at Medical Exam </a:t>
            </a:r>
            <a:r>
              <a:rPr lang="en-US" sz="3000" dirty="0">
                <a:solidFill>
                  <a:srgbClr val="000000">
                    <a:lumMod val="75000"/>
                    <a:lumOff val="25000"/>
                  </a:srgbClr>
                </a:solidFill>
              </a:rPr>
              <a:t>– workers for whom an interpreter that was unaffiliated with their employer were more likely to have better injury outcomes</a:t>
            </a:r>
          </a:p>
          <a:p>
            <a:pPr marL="0" indent="0">
              <a:buNone/>
            </a:pPr>
            <a:endParaRPr lang="en-US" dirty="0"/>
          </a:p>
        </p:txBody>
      </p:sp>
    </p:spTree>
    <p:extLst>
      <p:ext uri="{BB962C8B-B14F-4D97-AF65-F5344CB8AC3E}">
        <p14:creationId xmlns:p14="http://schemas.microsoft.com/office/powerpoint/2010/main" val="2767500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41444" y="500063"/>
            <a:ext cx="10563367" cy="9194954"/>
          </a:xfrm>
          <a:prstGeom prst="rect">
            <a:avLst/>
          </a:prstGeom>
        </p:spPr>
      </p:pic>
    </p:spTree>
    <p:extLst>
      <p:ext uri="{BB962C8B-B14F-4D97-AF65-F5344CB8AC3E}">
        <p14:creationId xmlns:p14="http://schemas.microsoft.com/office/powerpoint/2010/main" val="978312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5143" y="5486400"/>
            <a:ext cx="10113264" cy="822960"/>
          </a:xfrm>
        </p:spPr>
        <p:txBody>
          <a:bodyPr/>
          <a:lstStyle/>
          <a:p>
            <a:r>
              <a:rPr lang="en-US" sz="6000" dirty="0"/>
              <a:t>Training and Materials</a:t>
            </a:r>
          </a:p>
        </p:txBody>
      </p:sp>
      <p:sp>
        <p:nvSpPr>
          <p:cNvPr id="2" name="Picture Placeholder 1"/>
          <p:cNvSpPr>
            <a:spLocks noGrp="1"/>
          </p:cNvSpPr>
          <p:nvPr>
            <p:ph type="pic" idx="1"/>
          </p:nvPr>
        </p:nvSpPr>
        <p:spPr/>
        <p:txBody>
          <a:bodyPr/>
          <a:lstStyle/>
          <a:p>
            <a:endParaRPr lang="en-US"/>
          </a:p>
        </p:txBody>
      </p:sp>
      <p:pic>
        <p:nvPicPr>
          <p:cNvPr id="6" name="Picture 2" descr="http://www.nwforestworkers.org/programs/images/training.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40944"/>
            <a:ext cx="12192000" cy="495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39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90" y="22206"/>
            <a:ext cx="10058400" cy="1450757"/>
          </a:xfrm>
        </p:spPr>
        <p:txBody>
          <a:bodyPr/>
          <a:lstStyle/>
          <a:p>
            <a:r>
              <a:rPr lang="en-US" b="1" dirty="0"/>
              <a:t>Safety Talks</a:t>
            </a:r>
            <a:endParaRPr lang="en-US" dirty="0"/>
          </a:p>
        </p:txBody>
      </p:sp>
      <p:sp>
        <p:nvSpPr>
          <p:cNvPr id="5" name="Content Placeholder 4"/>
          <p:cNvSpPr>
            <a:spLocks noGrp="1"/>
          </p:cNvSpPr>
          <p:nvPr>
            <p:ph sz="half" idx="1"/>
          </p:nvPr>
        </p:nvSpPr>
        <p:spPr>
          <a:xfrm>
            <a:off x="687206" y="2087156"/>
            <a:ext cx="7392269" cy="3787439"/>
          </a:xfrm>
        </p:spPr>
        <p:txBody>
          <a:bodyPr>
            <a:normAutofit/>
          </a:bodyPr>
          <a:lstStyle/>
          <a:p>
            <a:pPr marL="0" indent="0">
              <a:buNone/>
            </a:pPr>
            <a:r>
              <a:rPr lang="en-US" sz="3300" dirty="0"/>
              <a:t>Safety Talks based on </a:t>
            </a:r>
            <a:r>
              <a:rPr lang="en-US" sz="3300" b="1" i="1" dirty="0"/>
              <a:t>real worker stories </a:t>
            </a:r>
            <a:r>
              <a:rPr lang="en-US" sz="3300" dirty="0"/>
              <a:t>for use by supervisors (English &amp; Spanish)</a:t>
            </a:r>
          </a:p>
          <a:p>
            <a:pPr>
              <a:buFont typeface="Wingdings" panose="05000000000000000000" pitchFamily="2" charset="2"/>
              <a:buChar char="§"/>
            </a:pPr>
            <a:r>
              <a:rPr lang="en-US" sz="3300" b="1" dirty="0"/>
              <a:t> Struck by tree</a:t>
            </a:r>
          </a:p>
          <a:p>
            <a:pPr>
              <a:buFont typeface="Wingdings" panose="05000000000000000000" pitchFamily="2" charset="2"/>
              <a:buChar char="§"/>
            </a:pPr>
            <a:r>
              <a:rPr lang="en-US" sz="3300" b="1" dirty="0"/>
              <a:t> Chainsaw kickback </a:t>
            </a:r>
          </a:p>
          <a:p>
            <a:pPr>
              <a:buFont typeface="Wingdings" panose="05000000000000000000" pitchFamily="2" charset="2"/>
              <a:buChar char="§"/>
            </a:pPr>
            <a:r>
              <a:rPr lang="en-US" sz="3300" b="1" dirty="0"/>
              <a:t> Herbicide application</a:t>
            </a:r>
          </a:p>
          <a:p>
            <a:pPr>
              <a:buFont typeface="Wingdings" panose="05000000000000000000" pitchFamily="2" charset="2"/>
              <a:buChar char="§"/>
            </a:pPr>
            <a:r>
              <a:rPr lang="en-US" sz="3300" b="1" dirty="0"/>
              <a:t> Speaking-up for safety</a:t>
            </a:r>
            <a:br>
              <a:rPr lang="en-US" sz="3300" dirty="0"/>
            </a:br>
            <a:endParaRPr lang="en-US" sz="1200"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792873" y="747584"/>
            <a:ext cx="4399128" cy="4924728"/>
          </a:xfrm>
          <a:prstGeom prst="rect">
            <a:avLst/>
          </a:prstGeom>
        </p:spPr>
      </p:pic>
    </p:spTree>
    <p:extLst>
      <p:ext uri="{BB962C8B-B14F-4D97-AF65-F5344CB8AC3E}">
        <p14:creationId xmlns:p14="http://schemas.microsoft.com/office/powerpoint/2010/main" val="379436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7" name="Shape 129"/>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609597" y="0"/>
            <a:ext cx="5208694" cy="6858000"/>
          </a:xfrm>
          <a:prstGeom prst="rect">
            <a:avLst/>
          </a:prstGeom>
          <a:noFill/>
          <a:ln>
            <a:noFill/>
          </a:ln>
        </p:spPr>
      </p:pic>
      <p:pic>
        <p:nvPicPr>
          <p:cNvPr id="8" name="Shape 131"/>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384757" y="0"/>
            <a:ext cx="5208694" cy="6858000"/>
          </a:xfrm>
          <a:prstGeom prst="rect">
            <a:avLst/>
          </a:prstGeom>
          <a:noFill/>
          <a:ln>
            <a:noFill/>
          </a:ln>
        </p:spPr>
      </p:pic>
    </p:spTree>
    <p:extLst>
      <p:ext uri="{BB962C8B-B14F-4D97-AF65-F5344CB8AC3E}">
        <p14:creationId xmlns:p14="http://schemas.microsoft.com/office/powerpoint/2010/main" val="79749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 y="5074920"/>
            <a:ext cx="12191985" cy="822960"/>
          </a:xfrm>
        </p:spPr>
        <p:txBody>
          <a:bodyPr/>
          <a:lstStyle/>
          <a:p>
            <a:r>
              <a:rPr lang="en-US" sz="3200" b="1" dirty="0"/>
              <a:t>   Thinning	       Working on Slopes		Clearing Brush	   Controlled Burns</a:t>
            </a:r>
            <a:endParaRPr lang="en-US" sz="3200" dirty="0"/>
          </a:p>
        </p:txBody>
      </p:sp>
      <p:sp>
        <p:nvSpPr>
          <p:cNvPr id="5" name="Picture Placeholder 4"/>
          <p:cNvSpPr>
            <a:spLocks noGrp="1"/>
          </p:cNvSpPr>
          <p:nvPr>
            <p:ph type="pic" idx="1"/>
          </p:nvPr>
        </p:nvSpPr>
        <p:spPr/>
        <p:txBody>
          <a:bodyPr/>
          <a:lstStyle/>
          <a:p>
            <a:endParaRPr lang="en-US"/>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331" y="-4776"/>
            <a:ext cx="3916673" cy="4900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33867" y="0"/>
            <a:ext cx="2407757" cy="49021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t="-4350" b="-11"/>
          <a:stretch/>
        </p:blipFill>
        <p:spPr bwMode="auto">
          <a:xfrm>
            <a:off x="9063914" y="-220605"/>
            <a:ext cx="3128086" cy="512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2703" y="-6960"/>
            <a:ext cx="3663480" cy="493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14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495" y="-101178"/>
            <a:ext cx="10854374" cy="1450757"/>
          </a:xfrm>
        </p:spPr>
        <p:txBody>
          <a:bodyPr>
            <a:normAutofit/>
          </a:bodyPr>
          <a:lstStyle/>
          <a:p>
            <a:r>
              <a:rPr lang="en-US" sz="4400" b="1" dirty="0"/>
              <a:t>Personal Narrative Educational Videos &amp; Trainings </a:t>
            </a:r>
          </a:p>
        </p:txBody>
      </p:sp>
      <p:sp>
        <p:nvSpPr>
          <p:cNvPr id="5" name="Content Placeholder 4"/>
          <p:cNvSpPr>
            <a:spLocks noGrp="1"/>
          </p:cNvSpPr>
          <p:nvPr>
            <p:ph sz="half" idx="1"/>
          </p:nvPr>
        </p:nvSpPr>
        <p:spPr>
          <a:xfrm>
            <a:off x="849823" y="2618976"/>
            <a:ext cx="6028960" cy="3787439"/>
          </a:xfrm>
        </p:spPr>
        <p:txBody>
          <a:bodyPr>
            <a:normAutofit/>
          </a:bodyPr>
          <a:lstStyle/>
          <a:p>
            <a:pPr>
              <a:buFont typeface="Wingdings" pitchFamily="2" charset="2"/>
              <a:buChar char="§"/>
            </a:pPr>
            <a:r>
              <a:rPr lang="en-US" sz="3600" b="1" dirty="0"/>
              <a:t> Video </a:t>
            </a:r>
            <a:r>
              <a:rPr lang="en-US" sz="3600" b="1" dirty="0" err="1"/>
              <a:t>historias</a:t>
            </a:r>
            <a:r>
              <a:rPr lang="en-US" sz="3600" b="1" dirty="0"/>
              <a:t> </a:t>
            </a:r>
            <a:r>
              <a:rPr lang="en-US" sz="3600" b="1" dirty="0" err="1"/>
              <a:t>reales</a:t>
            </a:r>
            <a:r>
              <a:rPr lang="en-US" sz="3600" b="1" dirty="0"/>
              <a:t>/ </a:t>
            </a:r>
            <a:br>
              <a:rPr lang="en-US" sz="3600" b="1" dirty="0"/>
            </a:br>
            <a:r>
              <a:rPr lang="en-US" sz="3600" b="1" dirty="0"/>
              <a:t>        Reality Tales Videos</a:t>
            </a:r>
          </a:p>
          <a:p>
            <a:pPr>
              <a:buFont typeface="Wingdings" pitchFamily="2" charset="2"/>
              <a:buChar char="§"/>
            </a:pPr>
            <a:r>
              <a:rPr lang="en-US" sz="3600" b="1" dirty="0"/>
              <a:t> </a:t>
            </a:r>
            <a:r>
              <a:rPr lang="en-US" sz="3600" b="1" dirty="0" err="1"/>
              <a:t>Promotores</a:t>
            </a:r>
            <a:r>
              <a:rPr lang="en-US" sz="3600" b="1" dirty="0"/>
              <a:t> training cards</a:t>
            </a:r>
          </a:p>
          <a:p>
            <a:pPr>
              <a:buNone/>
            </a:pPr>
            <a:br>
              <a:rPr lang="en-US" sz="3300" dirty="0"/>
            </a:br>
            <a:endParaRPr lang="en-US" sz="3300" dirty="0"/>
          </a:p>
          <a:p>
            <a:pPr>
              <a:buFont typeface="Wingdings" pitchFamily="2" charset="2"/>
              <a:buChar char="§"/>
            </a:pPr>
            <a:endParaRPr lang="en-US" dirty="0"/>
          </a:p>
        </p:txBody>
      </p:sp>
      <p:pic>
        <p:nvPicPr>
          <p:cNvPr id="7" name="Content Placeholder 6" descr="Gladis and workers 2 blurred.JPG"/>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7814924" y="1846263"/>
            <a:ext cx="4269227" cy="4269227"/>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29" y="51825"/>
            <a:ext cx="10058400" cy="1450757"/>
          </a:xfrm>
        </p:spPr>
        <p:txBody>
          <a:bodyPr/>
          <a:lstStyle/>
          <a:p>
            <a:r>
              <a:rPr lang="en-US" b="1" dirty="0"/>
              <a:t>RESOURCES </a:t>
            </a:r>
          </a:p>
        </p:txBody>
      </p:sp>
      <p:sp>
        <p:nvSpPr>
          <p:cNvPr id="3" name="Content Placeholder 2"/>
          <p:cNvSpPr>
            <a:spLocks noGrp="1"/>
          </p:cNvSpPr>
          <p:nvPr>
            <p:ph idx="1"/>
          </p:nvPr>
        </p:nvSpPr>
        <p:spPr>
          <a:xfrm>
            <a:off x="1179272" y="2211493"/>
            <a:ext cx="11168066" cy="3964223"/>
          </a:xfrm>
        </p:spPr>
        <p:txBody>
          <a:bodyPr>
            <a:normAutofit/>
          </a:bodyPr>
          <a:lstStyle/>
          <a:p>
            <a:pPr>
              <a:spcAft>
                <a:spcPts val="1200"/>
              </a:spcAft>
              <a:buFont typeface="Wingdings" pitchFamily="2" charset="2"/>
              <a:buChar char="§"/>
            </a:pPr>
            <a:r>
              <a:rPr lang="en-US" sz="3300" b="1" dirty="0"/>
              <a:t>  PNASH </a:t>
            </a:r>
          </a:p>
          <a:p>
            <a:pPr marL="0" indent="0">
              <a:spcAft>
                <a:spcPts val="1200"/>
              </a:spcAft>
              <a:buNone/>
            </a:pPr>
            <a:r>
              <a:rPr lang="en-US" sz="3300" b="1" dirty="0">
                <a:hlinkClick r:id="rId3"/>
              </a:rPr>
              <a:t>http://deohs.washington.edu/pnash/forest_safety</a:t>
            </a:r>
            <a:br>
              <a:rPr lang="en-US" sz="3300" b="1" dirty="0"/>
            </a:br>
            <a:endParaRPr lang="en-US" sz="3300" b="1" dirty="0"/>
          </a:p>
          <a:p>
            <a:pPr>
              <a:spcAft>
                <a:spcPts val="1200"/>
              </a:spcAft>
              <a:buFont typeface="Wingdings" pitchFamily="2" charset="2"/>
              <a:buChar char="§"/>
            </a:pPr>
            <a:r>
              <a:rPr lang="en-US" sz="3300" b="1" dirty="0"/>
              <a:t>  NW Forest Worker Center </a:t>
            </a:r>
          </a:p>
          <a:p>
            <a:pPr marL="0" indent="0">
              <a:spcAft>
                <a:spcPts val="1200"/>
              </a:spcAft>
              <a:buNone/>
            </a:pPr>
            <a:r>
              <a:rPr lang="en-US" sz="3300" b="1" dirty="0">
                <a:hlinkClick r:id="rId4"/>
              </a:rPr>
              <a:t>https://nwforestworkers.org</a:t>
            </a:r>
            <a:endParaRPr lang="en-US" sz="3300" b="1" dirty="0"/>
          </a:p>
          <a:p>
            <a:pPr marL="0" indent="0">
              <a:spcAft>
                <a:spcPts val="1200"/>
              </a:spcAft>
              <a:buNone/>
            </a:pPr>
            <a:endParaRPr lang="en-US" sz="3200" b="1" dirty="0"/>
          </a:p>
          <a:p>
            <a:pPr marL="0" indent="0">
              <a:spcAft>
                <a:spcPts val="1200"/>
              </a:spcAft>
              <a:buNone/>
            </a:pPr>
            <a:endParaRPr lang="en-US" sz="3600" dirty="0"/>
          </a:p>
        </p:txBody>
      </p:sp>
    </p:spTree>
    <p:extLst>
      <p:ext uri="{BB962C8B-B14F-4D97-AF65-F5344CB8AC3E}">
        <p14:creationId xmlns:p14="http://schemas.microsoft.com/office/powerpoint/2010/main" val="283246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5486400"/>
            <a:ext cx="10113264" cy="822960"/>
          </a:xfrm>
        </p:spPr>
        <p:txBody>
          <a:bodyPr/>
          <a:lstStyle/>
          <a:p>
            <a:r>
              <a:rPr lang="en-US" sz="6000" dirty="0"/>
              <a:t>Questions/Discussion</a:t>
            </a:r>
          </a:p>
        </p:txBody>
      </p:sp>
      <p:pic>
        <p:nvPicPr>
          <p:cNvPr id="10" name="Picture Placeholder 9" descr="4 Mile creek02.JPG"/>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9105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E31A-B045-448B-9009-59F026A39F62}"/>
              </a:ext>
            </a:extLst>
          </p:cNvPr>
          <p:cNvSpPr>
            <a:spLocks noGrp="1"/>
          </p:cNvSpPr>
          <p:nvPr>
            <p:ph type="title"/>
          </p:nvPr>
        </p:nvSpPr>
        <p:spPr>
          <a:xfrm>
            <a:off x="1586345" y="0"/>
            <a:ext cx="10972800" cy="1143000"/>
          </a:xfrm>
        </p:spPr>
        <p:txBody>
          <a:bodyPr>
            <a:normAutofit/>
          </a:bodyPr>
          <a:lstStyle/>
          <a:p>
            <a:pPr algn="l"/>
            <a:r>
              <a:rPr lang="en-US" sz="4000" b="1" dirty="0">
                <a:solidFill>
                  <a:schemeClr val="tx1"/>
                </a:solidFill>
              </a:rPr>
              <a:t>NW Forestry Support Guest Workers (H2B Visas)</a:t>
            </a:r>
          </a:p>
        </p:txBody>
      </p:sp>
      <p:pic>
        <p:nvPicPr>
          <p:cNvPr id="5" name="Picture 4">
            <a:extLst>
              <a:ext uri="{FF2B5EF4-FFF2-40B4-BE49-F238E27FC236}">
                <a16:creationId xmlns:a16="http://schemas.microsoft.com/office/drawing/2014/main" id="{74FFEEEE-1FEA-4C94-BA55-651D7BDEFB80}"/>
              </a:ext>
            </a:extLst>
          </p:cNvPr>
          <p:cNvPicPr/>
          <p:nvPr/>
        </p:nvPicPr>
        <p:blipFill>
          <a:blip r:embed="rId2">
            <a:extLst>
              <a:ext uri="{28A0092B-C50C-407E-A947-70E740481C1C}">
                <a14:useLocalDpi xmlns:a14="http://schemas.microsoft.com/office/drawing/2010/main" val="0"/>
              </a:ext>
            </a:extLst>
          </a:blip>
          <a:stretch>
            <a:fillRect/>
          </a:stretch>
        </p:blipFill>
        <p:spPr>
          <a:xfrm>
            <a:off x="2068710" y="1018309"/>
            <a:ext cx="8054580" cy="5621713"/>
          </a:xfrm>
          <a:prstGeom prst="rect">
            <a:avLst/>
          </a:prstGeom>
        </p:spPr>
      </p:pic>
      <p:sp>
        <p:nvSpPr>
          <p:cNvPr id="4" name="TextBox 3">
            <a:extLst>
              <a:ext uri="{FF2B5EF4-FFF2-40B4-BE49-F238E27FC236}">
                <a16:creationId xmlns:a16="http://schemas.microsoft.com/office/drawing/2014/main" id="{A8A8F4AB-4A30-4FF8-A398-F06CCE0DDA03}"/>
              </a:ext>
            </a:extLst>
          </p:cNvPr>
          <p:cNvSpPr txBox="1"/>
          <p:nvPr/>
        </p:nvSpPr>
        <p:spPr>
          <a:xfrm>
            <a:off x="2068710" y="6363599"/>
            <a:ext cx="6301612" cy="307777"/>
          </a:xfrm>
          <a:prstGeom prst="rect">
            <a:avLst/>
          </a:prstGeom>
          <a:noFill/>
        </p:spPr>
        <p:txBody>
          <a:bodyPr wrap="square" rtlCol="0">
            <a:spAutoFit/>
          </a:bodyPr>
          <a:lstStyle/>
          <a:p>
            <a:r>
              <a:rPr lang="en-US" sz="1400" dirty="0"/>
              <a:t>Source: US Department of Labor, 2015-21</a:t>
            </a:r>
          </a:p>
        </p:txBody>
      </p:sp>
    </p:spTree>
    <p:extLst>
      <p:ext uri="{BB962C8B-B14F-4D97-AF65-F5344CB8AC3E}">
        <p14:creationId xmlns:p14="http://schemas.microsoft.com/office/powerpoint/2010/main" val="3737259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p6">
            <a:extLst>
              <a:ext uri="{FF2B5EF4-FFF2-40B4-BE49-F238E27FC236}">
                <a16:creationId xmlns:a16="http://schemas.microsoft.com/office/drawing/2014/main" id="{4D3D9482-39D1-48ED-919C-FBAE9F2CB1E5}"/>
              </a:ext>
            </a:extLst>
          </p:cNvPr>
          <p:cNvSpPr txBox="1">
            <a:spLocks noGrp="1"/>
          </p:cNvSpPr>
          <p:nvPr>
            <p:ph type="title"/>
          </p:nvPr>
        </p:nvSpPr>
        <p:spPr>
          <a:xfrm>
            <a:off x="1907206" y="150051"/>
            <a:ext cx="10972800" cy="1143000"/>
          </a:xfrm>
          <a:prstGeom prst="rect">
            <a:avLst/>
          </a:prstGeom>
          <a:noFill/>
          <a:ln>
            <a:noFill/>
          </a:ln>
        </p:spPr>
        <p:txBody>
          <a:bodyPr spcFirstLastPara="1" vert="horz" wrap="square" lIns="91433" tIns="45700" rIns="91433" bIns="45700" rtlCol="0" anchor="ctr" anchorCtr="0">
            <a:noAutofit/>
          </a:bodyPr>
          <a:lstStyle/>
          <a:p>
            <a:r>
              <a:rPr lang="en-US" sz="4000" b="1" dirty="0">
                <a:solidFill>
                  <a:srgbClr val="69904A"/>
                </a:solidFill>
                <a:cs typeface="Arial" panose="020B0604020202020204" pitchFamily="34" charset="0"/>
              </a:rPr>
              <a:t> </a:t>
            </a:r>
            <a:r>
              <a:rPr lang="en-US" sz="4000" b="1" dirty="0">
                <a:solidFill>
                  <a:schemeClr val="tx1"/>
                </a:solidFill>
                <a:cs typeface="Arial" panose="020B0604020202020204" pitchFamily="34" charset="0"/>
              </a:rPr>
              <a:t>WA Logging Spanish Language Needs</a:t>
            </a:r>
            <a:endParaRPr lang="en-US" sz="4000" dirty="0">
              <a:solidFill>
                <a:schemeClr val="tx1"/>
              </a:solidFill>
            </a:endParaRPr>
          </a:p>
        </p:txBody>
      </p:sp>
      <p:sp>
        <p:nvSpPr>
          <p:cNvPr id="4" name="TextBox 3">
            <a:extLst>
              <a:ext uri="{FF2B5EF4-FFF2-40B4-BE49-F238E27FC236}">
                <a16:creationId xmlns:a16="http://schemas.microsoft.com/office/drawing/2014/main" id="{61708ED7-D7F9-4B85-81ED-F068082C7076}"/>
              </a:ext>
            </a:extLst>
          </p:cNvPr>
          <p:cNvSpPr txBox="1"/>
          <p:nvPr/>
        </p:nvSpPr>
        <p:spPr>
          <a:xfrm>
            <a:off x="410915" y="5910427"/>
            <a:ext cx="6301612" cy="307777"/>
          </a:xfrm>
          <a:prstGeom prst="rect">
            <a:avLst/>
          </a:prstGeom>
          <a:noFill/>
        </p:spPr>
        <p:txBody>
          <a:bodyPr wrap="square" rtlCol="0">
            <a:spAutoFit/>
          </a:bodyPr>
          <a:lstStyle/>
          <a:p>
            <a:r>
              <a:rPr lang="en-US" sz="1400" dirty="0"/>
              <a:t>Source: 5001-03 Risk Class. WA Dept. of Labor and Industries (LNI) 2024</a:t>
            </a:r>
          </a:p>
        </p:txBody>
      </p:sp>
      <p:graphicFrame>
        <p:nvGraphicFramePr>
          <p:cNvPr id="7" name="Chart 6">
            <a:extLst>
              <a:ext uri="{FF2B5EF4-FFF2-40B4-BE49-F238E27FC236}">
                <a16:creationId xmlns:a16="http://schemas.microsoft.com/office/drawing/2014/main" id="{42675467-5195-487C-991E-9C252075BB4C}"/>
              </a:ext>
            </a:extLst>
          </p:cNvPr>
          <p:cNvGraphicFramePr>
            <a:graphicFrameLocks/>
          </p:cNvGraphicFramePr>
          <p:nvPr>
            <p:extLst>
              <p:ext uri="{D42A27DB-BD31-4B8C-83A1-F6EECF244321}">
                <p14:modId xmlns:p14="http://schemas.microsoft.com/office/powerpoint/2010/main" val="473682861"/>
              </p:ext>
            </p:extLst>
          </p:nvPr>
        </p:nvGraphicFramePr>
        <p:xfrm>
          <a:off x="649906" y="916991"/>
          <a:ext cx="10333463" cy="4777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2871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C26BD5-5900-4AEC-803E-6E944243B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056" y="102741"/>
            <a:ext cx="8761887" cy="6228830"/>
          </a:xfrm>
          <a:prstGeom prst="rect">
            <a:avLst/>
          </a:prstGeom>
        </p:spPr>
      </p:pic>
    </p:spTree>
    <p:extLst>
      <p:ext uri="{BB962C8B-B14F-4D97-AF65-F5344CB8AC3E}">
        <p14:creationId xmlns:p14="http://schemas.microsoft.com/office/powerpoint/2010/main" val="3488227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54" y="51825"/>
            <a:ext cx="10058400" cy="1450757"/>
          </a:xfrm>
        </p:spPr>
        <p:txBody>
          <a:bodyPr/>
          <a:lstStyle/>
          <a:p>
            <a:r>
              <a:rPr lang="en-US" b="1" dirty="0"/>
              <a:t>DISCUSSION</a:t>
            </a:r>
          </a:p>
        </p:txBody>
      </p:sp>
      <p:sp>
        <p:nvSpPr>
          <p:cNvPr id="3" name="Content Placeholder 2"/>
          <p:cNvSpPr>
            <a:spLocks noGrp="1"/>
          </p:cNvSpPr>
          <p:nvPr>
            <p:ph idx="1"/>
          </p:nvPr>
        </p:nvSpPr>
        <p:spPr>
          <a:xfrm>
            <a:off x="513554" y="1991747"/>
            <a:ext cx="11168066" cy="4535053"/>
          </a:xfrm>
        </p:spPr>
        <p:txBody>
          <a:bodyPr>
            <a:normAutofit/>
          </a:bodyPr>
          <a:lstStyle/>
          <a:p>
            <a:pPr>
              <a:spcAft>
                <a:spcPts val="1200"/>
              </a:spcAft>
              <a:buFont typeface="Wingdings" charset="2"/>
              <a:buChar char="§"/>
            </a:pPr>
            <a:r>
              <a:rPr lang="en-US" sz="3000" b="1" dirty="0"/>
              <a:t>  Safety Climate &amp; Training.  </a:t>
            </a:r>
            <a:r>
              <a:rPr lang="en-US" sz="3000" dirty="0"/>
              <a:t>How can we best reach and train supervisors for this industry sector?</a:t>
            </a:r>
          </a:p>
          <a:p>
            <a:pPr>
              <a:spcAft>
                <a:spcPts val="1200"/>
              </a:spcAft>
              <a:buFont typeface="Wingdings" pitchFamily="2" charset="2"/>
              <a:buChar char="§"/>
            </a:pPr>
            <a:r>
              <a:rPr lang="en-US" sz="3000" dirty="0"/>
              <a:t>  </a:t>
            </a:r>
            <a:r>
              <a:rPr lang="en-US" sz="3000" b="1" dirty="0"/>
              <a:t>Contracts.  </a:t>
            </a:r>
            <a:r>
              <a:rPr lang="en-US" sz="3000" dirty="0"/>
              <a:t>What opportunities are there to improve government contracts to support safety? </a:t>
            </a:r>
            <a:br>
              <a:rPr lang="en-US" sz="3000" dirty="0"/>
            </a:br>
            <a:r>
              <a:rPr lang="en-US" sz="3000" dirty="0"/>
              <a:t>(monitoring contractor performance, slower pace of work and training, </a:t>
            </a:r>
            <a:br>
              <a:rPr lang="en-US" sz="3000" dirty="0"/>
            </a:br>
            <a:r>
              <a:rPr lang="en-US" sz="3000" dirty="0"/>
              <a:t>value of stewardship vs. profit)</a:t>
            </a:r>
          </a:p>
          <a:p>
            <a:pPr>
              <a:spcAft>
                <a:spcPts val="1200"/>
              </a:spcAft>
              <a:buFont typeface="Wingdings" pitchFamily="2" charset="2"/>
              <a:buChar char="§"/>
            </a:pPr>
            <a:r>
              <a:rPr lang="en-US" sz="3000" b="1" dirty="0"/>
              <a:t>  Policies/Regulations.</a:t>
            </a:r>
            <a:r>
              <a:rPr lang="en-US" sz="3000" dirty="0"/>
              <a:t> How might safety be improved through new policies and/or regulations? </a:t>
            </a:r>
            <a:endParaRPr lang="en-US" sz="3000" b="1" dirty="0"/>
          </a:p>
          <a:p>
            <a:pPr>
              <a:spcAft>
                <a:spcPts val="1200"/>
              </a:spcAft>
              <a:buFont typeface="Wingdings" pitchFamily="2" charset="2"/>
              <a:buChar char="§"/>
            </a:pPr>
            <a:endParaRPr lang="en-US" sz="3600" dirty="0"/>
          </a:p>
        </p:txBody>
      </p:sp>
    </p:spTree>
    <p:extLst>
      <p:ext uri="{BB962C8B-B14F-4D97-AF65-F5344CB8AC3E}">
        <p14:creationId xmlns:p14="http://schemas.microsoft.com/office/powerpoint/2010/main" val="36213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8" name="Google Shape;168;p7"/>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678435" y="5597808"/>
            <a:ext cx="730515" cy="999193"/>
          </a:xfrm>
          <a:prstGeom prst="rect">
            <a:avLst/>
          </a:prstGeom>
          <a:noFill/>
          <a:ln>
            <a:noFill/>
          </a:ln>
        </p:spPr>
      </p:pic>
      <p:sp>
        <p:nvSpPr>
          <p:cNvPr id="169" name="Google Shape;169;p7"/>
          <p:cNvSpPr/>
          <p:nvPr/>
        </p:nvSpPr>
        <p:spPr>
          <a:xfrm>
            <a:off x="-426075" y="5188243"/>
            <a:ext cx="12834964" cy="134796"/>
          </a:xfrm>
          <a:prstGeom prst="rect">
            <a:avLst/>
          </a:prstGeom>
          <a:solidFill>
            <a:srgbClr val="69904A"/>
          </a:solidFill>
          <a:ln>
            <a:noFill/>
          </a:ln>
        </p:spPr>
        <p:txBody>
          <a:bodyPr spcFirstLastPara="1" wrap="square" lIns="121900" tIns="60933" rIns="121900" bIns="60933" anchor="ctr" anchorCtr="0">
            <a:noAutofit/>
          </a:bodyPr>
          <a:lstStyle/>
          <a:p>
            <a:pPr algn="ctr"/>
            <a:endParaRPr>
              <a:solidFill>
                <a:srgbClr val="4B2E83"/>
              </a:solidFill>
              <a:latin typeface="Calibri"/>
              <a:ea typeface="Calibri"/>
              <a:cs typeface="Calibri"/>
              <a:sym typeface="Calibri"/>
            </a:endParaRPr>
          </a:p>
        </p:txBody>
      </p:sp>
      <p:pic>
        <p:nvPicPr>
          <p:cNvPr id="172" name="Google Shape;172;p7"/>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21336000" y="23478673"/>
            <a:ext cx="17555717" cy="5233487"/>
          </a:xfrm>
          <a:prstGeom prst="rect">
            <a:avLst/>
          </a:prstGeom>
          <a:noFill/>
          <a:ln>
            <a:noFill/>
          </a:ln>
        </p:spPr>
      </p:pic>
      <p:pic>
        <p:nvPicPr>
          <p:cNvPr id="173" name="Google Shape;173;p7"/>
          <p:cNvPicPr preferRelativeResize="0"/>
          <p:nvPr/>
        </p:nvPicPr>
        <p:blipFill rotWithShape="1">
          <a:blip r:embed="rId5">
            <a:alphaModFix amt="75000"/>
            <a:extLst>
              <a:ext uri="{28A0092B-C50C-407E-A947-70E740481C1C}">
                <a14:useLocalDpi xmlns:a14="http://schemas.microsoft.com/office/drawing/2010/main" val="0"/>
              </a:ext>
            </a:extLst>
          </a:blip>
          <a:srcRect/>
          <a:stretch/>
        </p:blipFill>
        <p:spPr>
          <a:xfrm>
            <a:off x="2035520" y="5641872"/>
            <a:ext cx="9478045" cy="474640"/>
          </a:xfrm>
          <a:prstGeom prst="rect">
            <a:avLst/>
          </a:prstGeom>
          <a:noFill/>
          <a:ln>
            <a:noFill/>
          </a:ln>
        </p:spPr>
      </p:pic>
      <p:sp>
        <p:nvSpPr>
          <p:cNvPr id="11" name="Title 4">
            <a:extLst>
              <a:ext uri="{FF2B5EF4-FFF2-40B4-BE49-F238E27FC236}">
                <a16:creationId xmlns:a16="http://schemas.microsoft.com/office/drawing/2014/main" id="{7521228E-5E45-467B-B75A-7AEA2AB48B65}"/>
              </a:ext>
            </a:extLst>
          </p:cNvPr>
          <p:cNvSpPr txBox="1">
            <a:spLocks/>
          </p:cNvSpPr>
          <p:nvPr/>
        </p:nvSpPr>
        <p:spPr>
          <a:xfrm>
            <a:off x="3482664" y="3451860"/>
            <a:ext cx="13484352" cy="1097280"/>
          </a:xfrm>
          <a:prstGeom prst="rect">
            <a:avLst/>
          </a:prstGeom>
        </p:spPr>
        <p:txBody>
          <a:bodyPr vert="horz" lIns="121920" tIns="0" rIns="12192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spcAft>
                <a:spcPts val="1333"/>
              </a:spcAft>
            </a:pPr>
            <a:r>
              <a:rPr lang="en-US" sz="2667" dirty="0">
                <a:solidFill>
                  <a:schemeClr val="accent3">
                    <a:lumMod val="50000"/>
                  </a:schemeClr>
                </a:solidFill>
              </a:rPr>
              <a:t>	</a:t>
            </a:r>
            <a:br>
              <a:rPr lang="en-US" sz="2667" dirty="0"/>
            </a:br>
            <a:r>
              <a:rPr lang="en-US" sz="4000" b="1" dirty="0">
                <a:solidFill>
                  <a:schemeClr val="accent5">
                    <a:lumMod val="50000"/>
                  </a:schemeClr>
                </a:solidFill>
              </a:rPr>
              <a:t>Marcy Harrington</a:t>
            </a:r>
          </a:p>
          <a:p>
            <a:pPr>
              <a:spcAft>
                <a:spcPts val="1333"/>
              </a:spcAft>
            </a:pPr>
            <a:r>
              <a:rPr lang="en-US" sz="4000" b="1" dirty="0">
                <a:solidFill>
                  <a:schemeClr val="accent5">
                    <a:lumMod val="50000"/>
                  </a:schemeClr>
                </a:solidFill>
                <a:hlinkClick r:id="rId6"/>
              </a:rPr>
              <a:t>marcyw@uw.edu</a:t>
            </a:r>
            <a:endParaRPr lang="en-US" sz="4000" b="1" dirty="0">
              <a:solidFill>
                <a:schemeClr val="accent5">
                  <a:lumMod val="50000"/>
                </a:schemeClr>
              </a:solidFill>
            </a:endParaRPr>
          </a:p>
          <a:p>
            <a:pPr>
              <a:spcAft>
                <a:spcPts val="1333"/>
              </a:spcAft>
            </a:pPr>
            <a:r>
              <a:rPr lang="en-US" sz="4000" b="1" dirty="0">
                <a:solidFill>
                  <a:schemeClr val="accent5">
                    <a:lumMod val="50000"/>
                  </a:schemeClr>
                </a:solidFill>
              </a:rPr>
              <a:t>206-685-8962</a:t>
            </a:r>
          </a:p>
          <a:p>
            <a:pPr>
              <a:spcAft>
                <a:spcPts val="1333"/>
              </a:spcAft>
            </a:pPr>
            <a:endParaRPr lang="en-US" sz="2667" b="1" dirty="0">
              <a:solidFill>
                <a:schemeClr val="accent4">
                  <a:lumMod val="75000"/>
                </a:schemeClr>
              </a:solidFill>
              <a:cs typeface="Arial"/>
            </a:endParaRPr>
          </a:p>
        </p:txBody>
      </p:sp>
      <p:sp>
        <p:nvSpPr>
          <p:cNvPr id="3" name="Google Shape;171;p7">
            <a:extLst>
              <a:ext uri="{FF2B5EF4-FFF2-40B4-BE49-F238E27FC236}">
                <a16:creationId xmlns:a16="http://schemas.microsoft.com/office/drawing/2014/main" id="{BE504D36-B7F4-0592-7559-331B1E191B5C}"/>
              </a:ext>
            </a:extLst>
          </p:cNvPr>
          <p:cNvSpPr txBox="1"/>
          <p:nvPr/>
        </p:nvSpPr>
        <p:spPr>
          <a:xfrm>
            <a:off x="793404" y="1018669"/>
            <a:ext cx="17959473" cy="1032584"/>
          </a:xfrm>
          <a:prstGeom prst="rect">
            <a:avLst/>
          </a:prstGeom>
          <a:noFill/>
          <a:ln>
            <a:noFill/>
          </a:ln>
        </p:spPr>
        <p:txBody>
          <a:bodyPr spcFirstLastPara="1" wrap="square" lIns="91433" tIns="45700" rIns="91433" bIns="45700" anchor="ctr" anchorCtr="0">
            <a:noAutofit/>
          </a:bodyPr>
          <a:lstStyle/>
          <a:p>
            <a:pPr>
              <a:buClr>
                <a:srgbClr val="69904A"/>
              </a:buClr>
              <a:buSzPts val="3000"/>
            </a:pPr>
            <a:r>
              <a:rPr lang="en-US" sz="4267" b="1" dirty="0">
                <a:solidFill>
                  <a:srgbClr val="69904A"/>
                </a:solidFill>
                <a:latin typeface="Encode Sans Condensed Thin" panose="020B0604020202020204" charset="0"/>
                <a:ea typeface="Encode Sans Condensed Thin"/>
                <a:cs typeface="Calibri" panose="020F0502020204030204" pitchFamily="34" charset="0"/>
                <a:sym typeface="Encode Sans Condensed Thin"/>
              </a:rPr>
              <a:t>THANK YOU</a:t>
            </a:r>
            <a:endParaRPr sz="4267" b="1" dirty="0">
              <a:solidFill>
                <a:srgbClr val="69904A"/>
              </a:solidFill>
              <a:latin typeface="Encode Sans Condensed Thin" panose="020B0604020202020204" charset="0"/>
              <a:cs typeface="Calibri" panose="020F0502020204030204" pitchFamily="34" charset="0"/>
            </a:endParaRPr>
          </a:p>
        </p:txBody>
      </p:sp>
    </p:spTree>
    <p:extLst>
      <p:ext uri="{BB962C8B-B14F-4D97-AF65-F5344CB8AC3E}">
        <p14:creationId xmlns:p14="http://schemas.microsoft.com/office/powerpoint/2010/main" val="401256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Erosion Control</a:t>
            </a:r>
            <a:endParaRPr lang="en-US" dirty="0"/>
          </a:p>
        </p:txBody>
      </p:sp>
      <p:pic>
        <p:nvPicPr>
          <p:cNvPr id="6" name="Picture 2"/>
          <p:cNvPicPr>
            <a:picLocks noGrp="1" noChangeAspect="1" noChangeArrowheads="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03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Lifting and Hauling</a:t>
            </a:r>
            <a:endParaRPr lang="en-US" dirty="0"/>
          </a:p>
        </p:txBody>
      </p:sp>
      <p:pic>
        <p:nvPicPr>
          <p:cNvPr id="9" name="Picture 2" descr="http://www.nwforestworkers.org/resources/images/reportcover.JPG"/>
          <p:cNvPicPr>
            <a:picLocks noGrp="1" noChangeAspect="1" noChangeArrowheads="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8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35106" y="54591"/>
            <a:ext cx="10058400" cy="1450757"/>
          </a:xfrm>
        </p:spPr>
        <p:txBody>
          <a:bodyPr/>
          <a:lstStyle/>
          <a:p>
            <a:r>
              <a:rPr lang="en-US" altLang="en-US" b="1" dirty="0">
                <a:ea typeface="ＭＳ Ｐゴシック" panose="020B0600070205080204" pitchFamily="34" charset="-128"/>
              </a:rPr>
              <a:t>Working Conditions</a:t>
            </a:r>
          </a:p>
        </p:txBody>
      </p:sp>
      <p:sp>
        <p:nvSpPr>
          <p:cNvPr id="13315" name="Content Placeholder 2"/>
          <p:cNvSpPr>
            <a:spLocks noGrp="1"/>
          </p:cNvSpPr>
          <p:nvPr>
            <p:ph idx="1"/>
          </p:nvPr>
        </p:nvSpPr>
        <p:spPr>
          <a:xfrm>
            <a:off x="735106" y="1888565"/>
            <a:ext cx="7345082" cy="4008999"/>
          </a:xfrm>
        </p:spPr>
        <p:txBody>
          <a:bodyPr>
            <a:noAutofit/>
          </a:bodyPr>
          <a:lstStyle/>
          <a:p>
            <a:pPr>
              <a:lnSpc>
                <a:spcPct val="100000"/>
              </a:lnSpc>
              <a:spcBef>
                <a:spcPts val="0"/>
              </a:spcBef>
              <a:spcAft>
                <a:spcPts val="1200"/>
              </a:spcAft>
              <a:buFont typeface="Arial" panose="020B0604020202020204" pitchFamily="34" charset="0"/>
              <a:buChar char="•"/>
            </a:pPr>
            <a:r>
              <a:rPr lang="en-US" altLang="en-US" sz="2800" dirty="0">
                <a:ea typeface="ＭＳ Ｐゴシック" panose="020B0600070205080204" pitchFamily="34" charset="-128"/>
              </a:rPr>
              <a:t>  High risk for injury and illness; rarely receive safety training or health benefits</a:t>
            </a:r>
          </a:p>
          <a:p>
            <a:pPr>
              <a:lnSpc>
                <a:spcPct val="100000"/>
              </a:lnSpc>
              <a:spcBef>
                <a:spcPts val="0"/>
              </a:spcBef>
              <a:spcAft>
                <a:spcPts val="1200"/>
              </a:spcAft>
              <a:buFont typeface="Arial" panose="020B0604020202020204" pitchFamily="34" charset="0"/>
              <a:buChar char="•"/>
            </a:pPr>
            <a:r>
              <a:rPr lang="en-US" altLang="en-US" sz="2800" dirty="0">
                <a:ea typeface="ＭＳ Ｐゴシック" panose="020B0600070205080204" pitchFamily="34" charset="-128"/>
              </a:rPr>
              <a:t>  Heavy, dangerous equipment</a:t>
            </a:r>
          </a:p>
          <a:p>
            <a:pPr>
              <a:lnSpc>
                <a:spcPct val="100000"/>
              </a:lnSpc>
              <a:spcBef>
                <a:spcPts val="0"/>
              </a:spcBef>
              <a:spcAft>
                <a:spcPts val="1200"/>
              </a:spcAft>
              <a:buFont typeface="Arial" panose="020B0604020202020204" pitchFamily="34" charset="0"/>
              <a:buChar char="•"/>
            </a:pPr>
            <a:r>
              <a:rPr lang="en-US" altLang="en-US" sz="2800" dirty="0">
                <a:ea typeface="ＭＳ Ｐゴシック" panose="020B0600070205080204" pitchFamily="34" charset="-128"/>
              </a:rPr>
              <a:t>  Fast-paced</a:t>
            </a:r>
          </a:p>
          <a:p>
            <a:pPr>
              <a:lnSpc>
                <a:spcPct val="100000"/>
              </a:lnSpc>
              <a:spcBef>
                <a:spcPts val="0"/>
              </a:spcBef>
              <a:spcAft>
                <a:spcPts val="1200"/>
              </a:spcAft>
              <a:buFont typeface="Arial" panose="020B0604020202020204" pitchFamily="34" charset="0"/>
              <a:buChar char="•"/>
            </a:pPr>
            <a:r>
              <a:rPr lang="en-US" altLang="en-US" sz="2800" dirty="0">
                <a:ea typeface="ＭＳ Ｐゴシック" panose="020B0600070205080204" pitchFamily="34" charset="-128"/>
              </a:rPr>
              <a:t>  Remote, isolated locations; unstable terrain</a:t>
            </a:r>
          </a:p>
          <a:p>
            <a:pPr>
              <a:lnSpc>
                <a:spcPct val="100000"/>
              </a:lnSpc>
              <a:spcBef>
                <a:spcPts val="0"/>
              </a:spcBef>
              <a:spcAft>
                <a:spcPts val="1200"/>
              </a:spcAft>
              <a:buFont typeface="Arial" panose="020B0604020202020204" pitchFamily="34" charset="0"/>
              <a:buChar char="•"/>
            </a:pPr>
            <a:r>
              <a:rPr lang="en-US" altLang="en-US" sz="2800" dirty="0">
                <a:ea typeface="ＭＳ Ｐゴシック" panose="020B0600070205080204" pitchFamily="34" charset="-128"/>
              </a:rPr>
              <a:t>  Low pay and wage theft</a:t>
            </a:r>
          </a:p>
          <a:p>
            <a:pPr>
              <a:lnSpc>
                <a:spcPct val="100000"/>
              </a:lnSpc>
              <a:spcBef>
                <a:spcPts val="0"/>
              </a:spcBef>
              <a:spcAft>
                <a:spcPts val="1200"/>
              </a:spcAft>
              <a:buFont typeface="Arial" panose="020B0604020202020204" pitchFamily="34" charset="0"/>
              <a:buChar char="•"/>
            </a:pPr>
            <a:r>
              <a:rPr lang="en-US" altLang="en-US" sz="2800" dirty="0">
                <a:ea typeface="ＭＳ Ｐゴシック" panose="020B0600070205080204" pitchFamily="34" charset="-128"/>
              </a:rPr>
              <a:t>  Employment insecurity</a:t>
            </a:r>
          </a:p>
          <a:p>
            <a:pPr>
              <a:lnSpc>
                <a:spcPct val="120000"/>
              </a:lnSpc>
              <a:spcBef>
                <a:spcPts val="0"/>
              </a:spcBef>
              <a:spcAft>
                <a:spcPts val="2400"/>
              </a:spcAft>
              <a:buFont typeface="Arial" panose="020B0604020202020204" pitchFamily="34" charset="0"/>
              <a:buChar char="•"/>
            </a:pPr>
            <a:endParaRPr lang="en-US" altLang="en-US" sz="2800" dirty="0">
              <a:ea typeface="ＭＳ Ｐゴシック" panose="020B0600070205080204" pitchFamily="34" charset="-128"/>
            </a:endParaRPr>
          </a:p>
          <a:p>
            <a:pPr>
              <a:lnSpc>
                <a:spcPct val="120000"/>
              </a:lnSpc>
              <a:spcBef>
                <a:spcPts val="0"/>
              </a:spcBef>
              <a:spcAft>
                <a:spcPts val="2400"/>
              </a:spcAft>
              <a:buFont typeface="Arial" panose="020B0604020202020204" pitchFamily="34" charset="0"/>
              <a:buChar char="•"/>
            </a:pPr>
            <a:endParaRPr lang="en-US" altLang="en-US" sz="2800" dirty="0">
              <a:ea typeface="ＭＳ Ｐゴシック" panose="020B0600070205080204" pitchFamily="34" charset="-128"/>
            </a:endParaRP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6784" y="2301082"/>
            <a:ext cx="317341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03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779" y="0"/>
            <a:ext cx="10058400" cy="1450757"/>
          </a:xfrm>
        </p:spPr>
        <p:txBody>
          <a:bodyPr/>
          <a:lstStyle/>
          <a:p>
            <a:r>
              <a:rPr lang="en-US" b="1" dirty="0"/>
              <a:t>Project Goals</a:t>
            </a:r>
          </a:p>
        </p:txBody>
      </p:sp>
      <p:sp>
        <p:nvSpPr>
          <p:cNvPr id="3" name="Content Placeholder 2"/>
          <p:cNvSpPr>
            <a:spLocks noGrp="1"/>
          </p:cNvSpPr>
          <p:nvPr>
            <p:ph idx="1"/>
          </p:nvPr>
        </p:nvSpPr>
        <p:spPr>
          <a:xfrm>
            <a:off x="496779" y="2034753"/>
            <a:ext cx="11391786" cy="4383379"/>
          </a:xfrm>
        </p:spPr>
        <p:txBody>
          <a:bodyPr>
            <a:noAutofit/>
          </a:bodyPr>
          <a:lstStyle/>
          <a:p>
            <a:pPr marL="457200" indent="-457200">
              <a:spcAft>
                <a:spcPts val="1200"/>
              </a:spcAft>
              <a:buFont typeface="+mj-lt"/>
              <a:buAutoNum type="arabicPeriod"/>
            </a:pPr>
            <a:r>
              <a:rPr lang="en-US" sz="2600" dirty="0"/>
              <a:t>Characterize </a:t>
            </a:r>
            <a:r>
              <a:rPr lang="en-US" sz="2600" b="1" u="sng" dirty="0"/>
              <a:t>job-related injury and illness experiences</a:t>
            </a:r>
            <a:r>
              <a:rPr lang="en-US" sz="2600" dirty="0"/>
              <a:t> in relation to workplace risk factors and outcomes in medical treatment, recovery/return-to-work, and safety mitigation</a:t>
            </a:r>
          </a:p>
          <a:p>
            <a:pPr marL="457200" indent="-457200">
              <a:spcAft>
                <a:spcPts val="1200"/>
              </a:spcAft>
              <a:buFont typeface="+mj-lt"/>
              <a:buAutoNum type="arabicPeriod"/>
            </a:pPr>
            <a:r>
              <a:rPr lang="en-US" sz="2600" dirty="0"/>
              <a:t>Investigate circumstances under which workers </a:t>
            </a:r>
            <a:r>
              <a:rPr lang="en-US" sz="2600" b="1" u="sng" dirty="0"/>
              <a:t>report injuries to supervisors, seek medical care, and make attempts to improve safety and health at work</a:t>
            </a:r>
          </a:p>
          <a:p>
            <a:pPr marL="457200" indent="-457200">
              <a:spcAft>
                <a:spcPts val="1200"/>
              </a:spcAft>
              <a:buFont typeface="+mj-lt"/>
              <a:buAutoNum type="arabicPeriod"/>
            </a:pPr>
            <a:r>
              <a:rPr lang="en-US" sz="2600" dirty="0"/>
              <a:t>Develop </a:t>
            </a:r>
            <a:r>
              <a:rPr lang="en-US" sz="2600" b="1" u="sng" dirty="0"/>
              <a:t>narrative storytelling educational resources</a:t>
            </a:r>
            <a:r>
              <a:rPr lang="en-US" sz="2600" dirty="0"/>
              <a:t> for workers and employers</a:t>
            </a:r>
          </a:p>
          <a:p>
            <a:pPr marL="457200" indent="-457200">
              <a:spcAft>
                <a:spcPts val="1200"/>
              </a:spcAft>
              <a:buFont typeface="+mj-lt"/>
              <a:buAutoNum type="arabicPeriod"/>
            </a:pPr>
            <a:r>
              <a:rPr lang="en-US" sz="2600" dirty="0"/>
              <a:t>Deliver </a:t>
            </a:r>
            <a:r>
              <a:rPr lang="en-US" sz="2600" b="1" u="sng" dirty="0"/>
              <a:t>educational trainings</a:t>
            </a:r>
            <a:r>
              <a:rPr lang="en-US" sz="2600" dirty="0"/>
              <a:t>; evaluated for effectiveness</a:t>
            </a:r>
          </a:p>
        </p:txBody>
      </p:sp>
    </p:spTree>
    <p:extLst>
      <p:ext uri="{BB962C8B-B14F-4D97-AF65-F5344CB8AC3E}">
        <p14:creationId xmlns:p14="http://schemas.microsoft.com/office/powerpoint/2010/main" val="366308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809" y="0"/>
            <a:ext cx="10058400" cy="1450757"/>
          </a:xfrm>
        </p:spPr>
        <p:txBody>
          <a:bodyPr/>
          <a:lstStyle/>
          <a:p>
            <a:r>
              <a:rPr lang="en-US" b="1" dirty="0"/>
              <a:t>Project Phases</a:t>
            </a:r>
          </a:p>
        </p:txBody>
      </p:sp>
      <p:sp>
        <p:nvSpPr>
          <p:cNvPr id="3" name="Content Placeholder 2"/>
          <p:cNvSpPr>
            <a:spLocks noGrp="1"/>
          </p:cNvSpPr>
          <p:nvPr>
            <p:ph idx="1"/>
          </p:nvPr>
        </p:nvSpPr>
        <p:spPr>
          <a:xfrm>
            <a:off x="859809" y="2117879"/>
            <a:ext cx="11213819" cy="4023360"/>
          </a:xfrm>
        </p:spPr>
        <p:txBody>
          <a:bodyPr>
            <a:normAutofit fontScale="92500" lnSpcReduction="20000"/>
          </a:bodyPr>
          <a:lstStyle/>
          <a:p>
            <a:pPr marL="0" indent="0">
              <a:buNone/>
            </a:pPr>
            <a:r>
              <a:rPr lang="en-US" sz="3200" dirty="0"/>
              <a:t>Phase I.	Employer, supervisor interviews (n=8); site observations</a:t>
            </a:r>
          </a:p>
          <a:p>
            <a:pPr marL="0" indent="0">
              <a:buNone/>
            </a:pPr>
            <a:endParaRPr lang="en-US" sz="3200" dirty="0"/>
          </a:p>
          <a:p>
            <a:pPr marL="0" indent="0">
              <a:buNone/>
            </a:pPr>
            <a:r>
              <a:rPr lang="en-US" sz="3200" dirty="0"/>
              <a:t>Phase II	Worker interviews (n=99)</a:t>
            </a:r>
          </a:p>
          <a:p>
            <a:pPr marL="0" indent="0">
              <a:buNone/>
            </a:pPr>
            <a:r>
              <a:rPr lang="en-US" sz="3200" dirty="0"/>
              <a:t>		Case study interviews (n=23)</a:t>
            </a:r>
          </a:p>
          <a:p>
            <a:pPr marL="0" indent="0">
              <a:buNone/>
            </a:pPr>
            <a:r>
              <a:rPr lang="en-US" sz="3200" dirty="0"/>
              <a:t>		</a:t>
            </a:r>
          </a:p>
          <a:p>
            <a:pPr marL="0" indent="0">
              <a:buNone/>
            </a:pPr>
            <a:r>
              <a:rPr lang="en-US" sz="3200" dirty="0"/>
              <a:t>Phase III.	Developed worker digital stories &amp; worksite safety talks</a:t>
            </a:r>
          </a:p>
          <a:p>
            <a:pPr marL="0" indent="0">
              <a:buNone/>
            </a:pPr>
            <a:r>
              <a:rPr lang="en-US" sz="3200" dirty="0"/>
              <a:t>		</a:t>
            </a:r>
            <a:r>
              <a:rPr lang="en-US" sz="3200" dirty="0" err="1"/>
              <a:t>Promotora</a:t>
            </a:r>
            <a:r>
              <a:rPr lang="en-US" sz="3200" dirty="0"/>
              <a:t>-led training</a:t>
            </a:r>
          </a:p>
          <a:p>
            <a:pPr marL="0" indent="0">
              <a:buNone/>
            </a:pPr>
            <a:r>
              <a:rPr lang="en-US" sz="3200" dirty="0"/>
              <a:t>		</a:t>
            </a:r>
          </a:p>
        </p:txBody>
      </p:sp>
    </p:spTree>
    <p:extLst>
      <p:ext uri="{BB962C8B-B14F-4D97-AF65-F5344CB8AC3E}">
        <p14:creationId xmlns:p14="http://schemas.microsoft.com/office/powerpoint/2010/main" val="347632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C:\Users\BdeCastro\AppData\Local\Microsoft\Windows\Temporary Internet Files\Content.Outlook\TXMBCNUI\IMG_0008.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b="-10249"/>
          <a:stretch/>
        </p:blipFill>
        <p:spPr bwMode="auto">
          <a:xfrm>
            <a:off x="393535" y="1212817"/>
            <a:ext cx="4150247" cy="55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C:\Users\BdeCastro\AppData\Local\Microsoft\Windows\Temporary Internet Files\Content.Outlook\TXMBCNUI\IMG_0007.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6574417" y="1212817"/>
            <a:ext cx="5076222" cy="501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 descr="C:\Users\BdeCastro\AppData\Local\Microsoft\Windows\Temporary Internet Files\Content.Outlook\TXMBCNUI\IMG_0015.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362825" y="1212817"/>
            <a:ext cx="4278396" cy="501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D381BF4-C2ED-402F-86B9-4DE7D0DA4C5F}"/>
              </a:ext>
            </a:extLst>
          </p:cNvPr>
          <p:cNvSpPr txBox="1"/>
          <p:nvPr/>
        </p:nvSpPr>
        <p:spPr>
          <a:xfrm>
            <a:off x="289625" y="381820"/>
            <a:ext cx="7607465" cy="830997"/>
          </a:xfrm>
          <a:prstGeom prst="rect">
            <a:avLst/>
          </a:prstGeom>
          <a:noFill/>
        </p:spPr>
        <p:txBody>
          <a:bodyPr wrap="square">
            <a:spAutoFit/>
          </a:bodyPr>
          <a:lstStyle/>
          <a:p>
            <a:r>
              <a:rPr lang="en-US" sz="4800" b="1" dirty="0" err="1">
                <a:latin typeface="+mj-lt"/>
              </a:rPr>
              <a:t>Promotores</a:t>
            </a:r>
            <a:r>
              <a:rPr lang="en-US" sz="4800" b="1" dirty="0">
                <a:latin typeface="+mj-lt"/>
              </a:rPr>
              <a:t> Program </a:t>
            </a:r>
            <a:r>
              <a:rPr lang="en-US" sz="4800" dirty="0">
                <a:latin typeface="+mj-lt"/>
              </a:rPr>
              <a:t>(NFWC) </a:t>
            </a:r>
          </a:p>
        </p:txBody>
      </p:sp>
    </p:spTree>
    <p:extLst>
      <p:ext uri="{BB962C8B-B14F-4D97-AF65-F5344CB8AC3E}">
        <p14:creationId xmlns:p14="http://schemas.microsoft.com/office/powerpoint/2010/main" val="305811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4">
      <a:dk1>
        <a:srgbClr val="000000"/>
      </a:dk1>
      <a:lt1>
        <a:srgbClr val="FFFFFF"/>
      </a:lt1>
      <a:dk2>
        <a:srgbClr val="444444"/>
      </a:dk2>
      <a:lt2>
        <a:srgbClr val="D9D9D9"/>
      </a:lt2>
      <a:accent1>
        <a:srgbClr val="8AB833"/>
      </a:accent1>
      <a:accent2>
        <a:srgbClr val="539D39"/>
      </a:accent2>
      <a:accent3>
        <a:srgbClr val="539D39"/>
      </a:accent3>
      <a:accent4>
        <a:srgbClr val="029676"/>
      </a:accent4>
      <a:accent5>
        <a:srgbClr val="0989B1"/>
      </a:accent5>
      <a:accent6>
        <a:srgbClr val="502A88"/>
      </a:accent6>
      <a:hlink>
        <a:srgbClr val="6B9F25"/>
      </a:hlink>
      <a:folHlink>
        <a:srgbClr val="BA6906"/>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ad52bdcb-c82d-4d18-b7f1-e2d22c28dec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F89705E00D4A4B8133F78144E25D1A" ma:contentTypeVersion="18" ma:contentTypeDescription="Create a new document." ma:contentTypeScope="" ma:versionID="522878e96909f6d0100b7c6b62ecd963">
  <xsd:schema xmlns:xsd="http://www.w3.org/2001/XMLSchema" xmlns:xs="http://www.w3.org/2001/XMLSchema" xmlns:p="http://schemas.microsoft.com/office/2006/metadata/properties" xmlns:ns2="ad52bdcb-c82d-4d18-b7f1-e2d22c28dec2" xmlns:ns3="05fa5606-9c65-4a32-9478-e82264793de9" xmlns:ns4="ab06a5aa-8e31-4bdb-9b13-38c58a92ec8a" targetNamespace="http://schemas.microsoft.com/office/2006/metadata/properties" ma:root="true" ma:fieldsID="8f3abadce6d6c27ab4432a862a759b3e" ns2:_="" ns3:_="" ns4:_="">
    <xsd:import namespace="ad52bdcb-c82d-4d18-b7f1-e2d22c28dec2"/>
    <xsd:import namespace="05fa5606-9c65-4a32-9478-e82264793de9"/>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52bdcb-c82d-4d18-b7f1-e2d22c28de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a5606-9c65-4a32-9478-e82264793de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3347e8-8ee3-422e-a7a8-96e5cd17af61}" ma:internalName="TaxCatchAll" ma:showField="CatchAllData" ma:web="05fa5606-9c65-4a32-9478-e82264793d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0D8703-7A5E-4C89-ADC4-9D7E4CE47E61}">
  <ds:schemaRefs>
    <ds:schemaRef ds:uri="http://schemas.microsoft.com/sharepoint/v3/contenttype/forms"/>
  </ds:schemaRefs>
</ds:datastoreItem>
</file>

<file path=customXml/itemProps2.xml><?xml version="1.0" encoding="utf-8"?>
<ds:datastoreItem xmlns:ds="http://schemas.openxmlformats.org/officeDocument/2006/customXml" ds:itemID="{18A2C57C-5B59-4194-9332-D3EE96937D84}">
  <ds:schemaRefs>
    <ds:schemaRef ds:uri="http://purl.org/dc/elements/1.1/"/>
    <ds:schemaRef ds:uri="http://www.w3.org/XML/1998/namespace"/>
    <ds:schemaRef ds:uri="0e9a8975-8438-40fc-acec-82a41fcf30e1"/>
    <ds:schemaRef ds:uri="http://purl.org/dc/dcmitype/"/>
    <ds:schemaRef ds:uri="a8cf68b2-5d15-4690-82b1-2edacb5663b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ab06a5aa-8e31-4bdb-9b13-38c58a92ec8a"/>
    <ds:schemaRef ds:uri="ad52bdcb-c82d-4d18-b7f1-e2d22c28dec2"/>
  </ds:schemaRefs>
</ds:datastoreItem>
</file>

<file path=customXml/itemProps3.xml><?xml version="1.0" encoding="utf-8"?>
<ds:datastoreItem xmlns:ds="http://schemas.openxmlformats.org/officeDocument/2006/customXml" ds:itemID="{5B728C2B-E712-4D1E-B611-E97B62806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52bdcb-c82d-4d18-b7f1-e2d22c28dec2"/>
    <ds:schemaRef ds:uri="05fa5606-9c65-4a32-9478-e82264793de9"/>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Facet</Template>
  <TotalTime>3577</TotalTime>
  <Words>2234</Words>
  <Application>Microsoft Office PowerPoint</Application>
  <PresentationFormat>Widescreen</PresentationFormat>
  <Paragraphs>198</Paragraphs>
  <Slides>37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ＭＳ Ｐゴシック</vt:lpstr>
      <vt:lpstr>Arial</vt:lpstr>
      <vt:lpstr>Calibri</vt:lpstr>
      <vt:lpstr>Calibri Light</vt:lpstr>
      <vt:lpstr>David</vt:lpstr>
      <vt:lpstr>Encode Sans Condensed Thin</vt:lpstr>
      <vt:lpstr>Times New Roman</vt:lpstr>
      <vt:lpstr>Wingdings</vt:lpstr>
      <vt:lpstr>Retrospect</vt:lpstr>
      <vt:lpstr>PowerPoint Presentation</vt:lpstr>
      <vt:lpstr>PowerPoint Presentation</vt:lpstr>
      <vt:lpstr>   Thinning        Working on Slopes  Clearing Brush    Controlled Burns</vt:lpstr>
      <vt:lpstr>Erosion Control</vt:lpstr>
      <vt:lpstr>Lifting and Hauling</vt:lpstr>
      <vt:lpstr>Working Conditions</vt:lpstr>
      <vt:lpstr>Project Goals</vt:lpstr>
      <vt:lpstr>Project Phases</vt:lpstr>
      <vt:lpstr>PowerPoint Presentation</vt:lpstr>
      <vt:lpstr>Technical Advisory Group (Employers &amp; Safety)</vt:lpstr>
      <vt:lpstr>Expert Working Group (Workers)</vt:lpstr>
      <vt:lpstr>Employer and Supervisor Interviews</vt:lpstr>
      <vt:lpstr>PowerPoint Presentation</vt:lpstr>
      <vt:lpstr>Worker Interviews</vt:lpstr>
      <vt:lpstr>Worker Participants (99)</vt:lpstr>
      <vt:lpstr>PowerPoint Presentation</vt:lpstr>
      <vt:lpstr>Struck-By-Object</vt:lpstr>
      <vt:lpstr>Slips, Trips, &amp; Falls</vt:lpstr>
      <vt:lpstr>Chainsaw Kickback</vt:lpstr>
      <vt:lpstr>Back Strain</vt:lpstr>
      <vt:lpstr>Underlying Causes: Safety Climate Factors Affecting Injuries</vt:lpstr>
      <vt:lpstr>Abusive Supervision &amp; Retaliation</vt:lpstr>
      <vt:lpstr>Collective Action</vt:lpstr>
      <vt:lpstr>Outcomes in Medical Treatment &amp; Recovery/RTW</vt:lpstr>
      <vt:lpstr>Underlying Factors Affecting Injury Outcomes</vt:lpstr>
      <vt:lpstr>PowerPoint Presentation</vt:lpstr>
      <vt:lpstr>Training and Materials</vt:lpstr>
      <vt:lpstr>Safety Talks</vt:lpstr>
      <vt:lpstr>PowerPoint Presentation</vt:lpstr>
      <vt:lpstr>Personal Narrative Educational Videos &amp; Trainings </vt:lpstr>
      <vt:lpstr>RESOURCES </vt:lpstr>
      <vt:lpstr>Questions/Discussion</vt:lpstr>
      <vt:lpstr>NW Forestry Support Guest Workers (H2B Visas)</vt:lpstr>
      <vt:lpstr> WA Logging Spanish Language Needs</vt:lpstr>
      <vt:lpstr>PowerPoint Presentation</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Fish</dc:creator>
  <cp:lastModifiedBy>Judy Lysiak</cp:lastModifiedBy>
  <cp:revision>170</cp:revision>
  <cp:lastPrinted>2017-10-20T22:49:45Z</cp:lastPrinted>
  <dcterms:created xsi:type="dcterms:W3CDTF">2017-10-04T19:44:48Z</dcterms:created>
  <dcterms:modified xsi:type="dcterms:W3CDTF">2024-10-03T20:08:57Z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0x010100176E471751547A4C8F204193A5A43FB8</vt:lpwstr>
  </property>
  <property fmtid="{D5CDD505-2E9C-101B-9397-08002B2CF9AE}" pid="3" name="MediaServiceImageTags">
    <vt:lpwstr/>
  </property>
</Properties>
</file>