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4"/>
  </p:sldMasterIdLst>
  <p:notesMasterIdLst>
    <p:notesMasterId r:id="rId39"/>
  </p:notesMasterIdLst>
  <p:handoutMasterIdLst>
    <p:handoutMasterId r:id="rId40"/>
  </p:handoutMasterIdLst>
  <p:sldIdLst>
    <p:sldId id="256" r:id="rId5"/>
    <p:sldId id="322" r:id="rId6"/>
    <p:sldId id="440" r:id="rId7"/>
    <p:sldId id="458" r:id="rId8"/>
    <p:sldId id="479" r:id="rId9"/>
    <p:sldId id="430" r:id="rId10"/>
    <p:sldId id="496" r:id="rId11"/>
    <p:sldId id="259" r:id="rId12"/>
    <p:sldId id="258" r:id="rId13"/>
    <p:sldId id="427" r:id="rId14"/>
    <p:sldId id="420" r:id="rId15"/>
    <p:sldId id="425" r:id="rId16"/>
    <p:sldId id="441" r:id="rId17"/>
    <p:sldId id="583" r:id="rId18"/>
    <p:sldId id="584" r:id="rId19"/>
    <p:sldId id="428" r:id="rId20"/>
    <p:sldId id="279" r:id="rId21"/>
    <p:sldId id="274" r:id="rId22"/>
    <p:sldId id="275" r:id="rId23"/>
    <p:sldId id="586" r:id="rId24"/>
    <p:sldId id="438" r:id="rId25"/>
    <p:sldId id="582" r:id="rId26"/>
    <p:sldId id="311" r:id="rId27"/>
    <p:sldId id="304" r:id="rId28"/>
    <p:sldId id="491" r:id="rId29"/>
    <p:sldId id="585" r:id="rId30"/>
    <p:sldId id="486" r:id="rId31"/>
    <p:sldId id="343" r:id="rId32"/>
    <p:sldId id="341" r:id="rId33"/>
    <p:sldId id="487" r:id="rId34"/>
    <p:sldId id="489" r:id="rId35"/>
    <p:sldId id="450" r:id="rId36"/>
    <p:sldId id="579" r:id="rId37"/>
    <p:sldId id="466" r:id="rId38"/>
  </p:sldIdLst>
  <p:sldSz cx="9144000" cy="5143500" type="screen16x9"/>
  <p:notesSz cx="6858000" cy="9144000"/>
  <p:embeddedFontLst>
    <p:embeddedFont>
      <p:font typeface="David" panose="020E0502060401010101" pitchFamily="34" charset="-79"/>
      <p:regular r:id="rId41"/>
      <p:bold r:id="rId42"/>
    </p:embeddedFont>
    <p:embeddedFont>
      <p:font typeface="Encode Sans Condensed Thin" panose="020B0604020202020204" charset="0"/>
      <p:bold r:id="rId43"/>
    </p:embeddedFont>
    <p:embeddedFont>
      <p:font typeface="Merriweather Sans" pitchFamily="2"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Open Sans ExtraBold" panose="020B0906030804020204" pitchFamily="34" charset="0"/>
      <p:bold r:id="rId52"/>
      <p:boldItalic r:id="rId53"/>
    </p:embeddedFont>
    <p:embeddedFont>
      <p:font typeface="Open Sans Light" panose="020B0306030504020204" pitchFamily="34" charset="0"/>
      <p:regular r:id="rId54"/>
      <p:italic r:id="rId55"/>
    </p:embeddedFont>
    <p:embeddedFont>
      <p:font typeface="Segoe UI" panose="020B0502040204020203"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3" roundtripDataSignature="AMtx7mj4BhVGQOM0zn6U3ETOFXghTfEhm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45AB59-B93B-887B-8EA8-6583D90EA3A5}" name="DENNISE O DRURY" initials="DD" userId="S::dodrury@uw.edu::e480f4f0-0874-4a52-86b1-8c6f59b67575" providerId="AD"/>
  <p188:author id="{A1F3ABBB-1E0C-E00F-DA0A-18AAF19B6E3C}" name="Marcy Harrington" initials="MH" userId="S::marcyw@uw.edu::3109095e-f1e3-4c0d-9c28-f9bb0ab26c74" providerId="AD"/>
  <p188:author id="{8261A6BD-969F-0AA4-E821-4CDD577D63BF}" name="Eddie Kasner" initials="EK" userId="S::ejkasner@uw.edu::525012fa-bc36-4960-9991-d60ebd08c0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04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BC79F-00A0-40E6-942E-00E7EA2F4B1F}" v="1" dt="2024-10-03T19:27:02.188"/>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24" autoAdjust="0"/>
  </p:normalViewPr>
  <p:slideViewPr>
    <p:cSldViewPr snapToGrid="0">
      <p:cViewPr varScale="1">
        <p:scale>
          <a:sx n="127" d="100"/>
          <a:sy n="127" d="100"/>
        </p:scale>
        <p:origin x="444" y="10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9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1.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font" Target="fonts/font11.fntdata"/><Relationship Id="rId93" Type="http://customschemas.google.com/relationships/presentationmetadata" Target="metadata"/><Relationship Id="rId98"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font" Target="fonts/font19.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94" Type="http://schemas.openxmlformats.org/officeDocument/2006/relationships/presProps" Target="presProp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990351-91D3-42B7-B6E1-676797ECBC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D9CE31B-91D2-43E6-88C8-1F911B916D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A97E9A-9EFD-4159-ADD3-1577F7048963}" type="datetimeFigureOut">
              <a:rPr lang="en-US" smtClean="0"/>
              <a:t>10/3/2024</a:t>
            </a:fld>
            <a:endParaRPr lang="en-US"/>
          </a:p>
        </p:txBody>
      </p:sp>
      <p:sp>
        <p:nvSpPr>
          <p:cNvPr id="4" name="Footer Placeholder 3">
            <a:extLst>
              <a:ext uri="{FF2B5EF4-FFF2-40B4-BE49-F238E27FC236}">
                <a16:creationId xmlns:a16="http://schemas.microsoft.com/office/drawing/2014/main" id="{A376A0A3-A230-457C-A86C-5594FA4DF2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1AA02A-E5B4-4282-A3C0-0E586B2225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D2440D-33AB-4EE0-AD71-100A8ACE4F52}" type="slidenum">
              <a:rPr lang="en-US" smtClean="0"/>
              <a:t>‹#›</a:t>
            </a:fld>
            <a:endParaRPr lang="en-US"/>
          </a:p>
        </p:txBody>
      </p:sp>
    </p:spTree>
    <p:extLst>
      <p:ext uri="{BB962C8B-B14F-4D97-AF65-F5344CB8AC3E}">
        <p14:creationId xmlns:p14="http://schemas.microsoft.com/office/powerpoint/2010/main" val="3783946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r>
              <a:rPr lang="en-US" dirty="0"/>
              <a:t>PNASH was recently renewed for another five years of funding through CDC-NIOSH – including a new investment in forestry – Rob Keefe’s location monitoring project being our first 5-year research project for forestry. As we launch our the next cycle of research, - we welcome your feedback, especially in areas where we can improve or addressing an emerging need.</a:t>
            </a:r>
          </a:p>
          <a:p>
            <a:pPr marL="0" indent="0"/>
            <a:endParaRPr lang="en-US" dirty="0"/>
          </a:p>
          <a:p>
            <a:pPr marL="0" indent="0"/>
            <a:r>
              <a:rPr lang="en-US" dirty="0"/>
              <a:t>More than anything, we hope you continue to partner with us and help us grow our network together so we can make a difference in safety and health. </a:t>
            </a: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Polling of 425 members identified: 1) </a:t>
            </a:r>
            <a:r>
              <a:rPr lang="en-US" sz="1800" b="1" i="1" u="none" strike="noStrike" baseline="0" dirty="0">
                <a:solidFill>
                  <a:srgbClr val="000000"/>
                </a:solidFill>
                <a:latin typeface="Arial" panose="020B0604020202020204" pitchFamily="34" charset="0"/>
              </a:rPr>
              <a:t>Safety Needs </a:t>
            </a:r>
            <a:r>
              <a:rPr lang="en-US" sz="1800" b="0" i="0" u="none" strike="noStrike" baseline="0" dirty="0">
                <a:solidFill>
                  <a:srgbClr val="000000"/>
                </a:solidFill>
                <a:latin typeface="Arial" panose="020B0604020202020204" pitchFamily="34" charset="0"/>
              </a:rPr>
              <a:t>(training new workers, room on landing zones, mechanized logging, location awareness); 2) </a:t>
            </a:r>
            <a:r>
              <a:rPr lang="en-US" sz="1800" b="1" i="1" u="none" strike="noStrike" baseline="0" dirty="0">
                <a:solidFill>
                  <a:srgbClr val="000000"/>
                </a:solidFill>
                <a:latin typeface="Arial" panose="020B0604020202020204" pitchFamily="34" charset="0"/>
              </a:rPr>
              <a:t>Hazards </a:t>
            </a:r>
            <a:r>
              <a:rPr lang="en-US" sz="1800" b="0" i="0" u="none" strike="noStrike" baseline="0" dirty="0">
                <a:solidFill>
                  <a:srgbClr val="000000"/>
                </a:solidFill>
                <a:latin typeface="Arial" panose="020B0604020202020204" pitchFamily="34" charset="0"/>
              </a:rPr>
              <a:t>(difficult terrain, woods roads, cutting, fatigue); 3) </a:t>
            </a:r>
            <a:r>
              <a:rPr lang="en-US" sz="1800" b="1" i="1" u="none" strike="noStrike" baseline="0" dirty="0">
                <a:solidFill>
                  <a:srgbClr val="000000"/>
                </a:solidFill>
                <a:latin typeface="Arial" panose="020B0604020202020204" pitchFamily="34" charset="0"/>
              </a:rPr>
              <a:t>Health Issues </a:t>
            </a:r>
            <a:r>
              <a:rPr lang="en-US" sz="1800" b="0" i="0" u="none" strike="noStrike" baseline="0" dirty="0">
                <a:solidFill>
                  <a:srgbClr val="000000"/>
                </a:solidFill>
                <a:latin typeface="Arial" panose="020B0604020202020204" pitchFamily="34" charset="0"/>
              </a:rPr>
              <a:t>(chronic back, muscle, or joint pain, poor sleep, hearing loss); and 4) </a:t>
            </a:r>
            <a:r>
              <a:rPr lang="en-US" sz="1800" b="1" i="1" u="none" strike="noStrike" baseline="0" dirty="0">
                <a:solidFill>
                  <a:srgbClr val="000000"/>
                </a:solidFill>
                <a:latin typeface="Arial" panose="020B0604020202020204" pitchFamily="34" charset="0"/>
              </a:rPr>
              <a:t>Training Interests </a:t>
            </a:r>
            <a:r>
              <a:rPr lang="en-US" sz="1800" b="0" i="0" u="none" strike="noStrike" baseline="0" dirty="0">
                <a:solidFill>
                  <a:srgbClr val="000000"/>
                </a:solidFill>
                <a:latin typeface="Arial" panose="020B0604020202020204" pitchFamily="34" charset="0"/>
              </a:rPr>
              <a:t>(fatigue, safety leadership, danger trees, fitness) </a:t>
            </a:r>
          </a:p>
          <a:p>
            <a:endParaRPr lang="en-US" dirty="0"/>
          </a:p>
          <a:p>
            <a:endParaRPr lang="en-US" dirty="0"/>
          </a:p>
          <a:p>
            <a:r>
              <a:rPr lang="en-US" dirty="0"/>
              <a:t>Safety leadership was most needed at 25% but combined needs for fitness &amp; health plus fatigue &amp; stress reached 32%.</a:t>
            </a:r>
          </a:p>
        </p:txBody>
      </p:sp>
      <p:sp>
        <p:nvSpPr>
          <p:cNvPr id="4" name="Slide Number Placeholder 3"/>
          <p:cNvSpPr>
            <a:spLocks noGrp="1"/>
          </p:cNvSpPr>
          <p:nvPr>
            <p:ph type="sldNum" sz="quarter" idx="5"/>
          </p:nvPr>
        </p:nvSpPr>
        <p:spPr/>
        <p:txBody>
          <a:bodyPr/>
          <a:lstStyle/>
          <a:p>
            <a:fld id="{A0BB6C16-7557-A948-81B9-362C57AE0AAE}" type="slidenum">
              <a:rPr lang="en-US" smtClean="0"/>
              <a:pPr/>
              <a:t>11</a:t>
            </a:fld>
            <a:endParaRPr lang="en-US"/>
          </a:p>
        </p:txBody>
      </p:sp>
    </p:spTree>
    <p:extLst>
      <p:ext uri="{BB962C8B-B14F-4D97-AF65-F5344CB8AC3E}">
        <p14:creationId xmlns:p14="http://schemas.microsoft.com/office/powerpoint/2010/main" val="4209099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cs typeface="Carlito" panose="020F0502020204030204" pitchFamily="34" charset="0"/>
              </a:rPr>
              <a:t>ATTENDEES</a:t>
            </a:r>
            <a:r>
              <a:rPr lang="en-US" sz="1200" dirty="0">
                <a:cs typeface="Carlito" panose="020F0502020204030204" pitchFamily="34" charset="0"/>
              </a:rPr>
              <a:t>: 32 Northwest area logging safety educators and consultants (43 invited)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cs typeface="Carlito" panose="020F0502020204030204" pitchFamily="34" charset="0"/>
            </a:endParaRPr>
          </a:p>
          <a:p>
            <a:pPr marL="0" indent="0">
              <a:buNone/>
            </a:pPr>
            <a:r>
              <a:rPr lang="en-US" sz="1200" b="1" dirty="0">
                <a:cs typeface="Carlito" panose="020F0502020204030204" pitchFamily="34" charset="0"/>
              </a:rPr>
              <a:t>GOALS </a:t>
            </a:r>
            <a:endParaRPr lang="en-US" sz="1200" dirty="0">
              <a:cs typeface="Carlito" panose="020F0502020204030204" pitchFamily="34" charset="0"/>
            </a:endParaRPr>
          </a:p>
          <a:p>
            <a:pPr>
              <a:buFont typeface="Wingdings" panose="05000000000000000000" pitchFamily="2" charset="2"/>
              <a:buChar char="§"/>
            </a:pPr>
            <a:r>
              <a:rPr lang="en-US" sz="1200" dirty="0">
                <a:cs typeface="Carlito" panose="020F0502020204030204" pitchFamily="34" charset="0"/>
              </a:rPr>
              <a:t> Provide best training practices, new technologies and research results</a:t>
            </a:r>
          </a:p>
          <a:p>
            <a:pPr>
              <a:buFont typeface="Wingdings" panose="05000000000000000000" pitchFamily="2" charset="2"/>
              <a:buChar char="§"/>
            </a:pPr>
            <a:r>
              <a:rPr lang="en-US" sz="1200" dirty="0">
                <a:cs typeface="Carlito" panose="020F0502020204030204" pitchFamily="34" charset="0"/>
              </a:rPr>
              <a:t> Address new and emerging needs for logger safety</a:t>
            </a:r>
          </a:p>
          <a:p>
            <a:pPr>
              <a:buFont typeface="Wingdings" panose="05000000000000000000" pitchFamily="2" charset="2"/>
              <a:buChar char="§"/>
            </a:pPr>
            <a:r>
              <a:rPr lang="en-US" sz="1200" dirty="0">
                <a:cs typeface="Carlito" panose="020F0502020204030204" pitchFamily="34" charset="0"/>
              </a:rPr>
              <a:t> Build on expertise in the room with training tips, resource sharing and future planning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cs typeface="Carlito"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065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sng" dirty="0">
                <a:solidFill>
                  <a:srgbClr val="000000"/>
                </a:solidFill>
                <a:effectLst/>
                <a:latin typeface="Calibri" panose="020F0502020204030204" pitchFamily="34" charset="0"/>
              </a:rPr>
              <a:t>Forestry Safety Innovations and Populations 2019.</a:t>
            </a:r>
            <a:r>
              <a:rPr lang="en-US" sz="1800" b="0" i="0" dirty="0">
                <a:solidFill>
                  <a:srgbClr val="000000"/>
                </a:solidFill>
                <a:effectLst/>
                <a:latin typeface="Calibri" panose="020F0502020204030204" pitchFamily="34" charset="0"/>
              </a:rPr>
              <a:t> </a:t>
            </a:r>
            <a:r>
              <a:rPr lang="en-US" sz="1800" b="1" i="0" dirty="0">
                <a:solidFill>
                  <a:srgbClr val="000000"/>
                </a:solidFill>
                <a:effectLst/>
                <a:latin typeface="Calibri" panose="020F0502020204030204" pitchFamily="34" charset="0"/>
              </a:rPr>
              <a:t>Research discussion (n=8) in conjunction with the Western Regional Ag Safety and Health Conference.  </a:t>
            </a:r>
          </a:p>
          <a:p>
            <a:endParaRPr lang="en-US" sz="1800" b="1" i="0" dirty="0">
              <a:solidFill>
                <a:srgbClr val="000000"/>
              </a:solidFill>
              <a:effectLst/>
              <a:latin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Slips, strips and falls - Intervention opportunities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Prescribed burns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Pesticides use in hand held sprayers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Workforce development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Train the trainer</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Mechanization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to define regional needs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Immigrant workforces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Salvage logging in burn areas and beetle kill</a:t>
            </a:r>
          </a:p>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196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Calibri" panose="020F0502020204030204" pitchFamily="34" charset="0"/>
                <a:ea typeface="Arial" panose="020B0604020202020204" pitchFamily="34" charset="0"/>
              </a:rPr>
              <a:t>Survey and interviews of Idaho</a:t>
            </a:r>
            <a:r>
              <a:rPr lang="en-US" sz="1200" b="0" dirty="0">
                <a:effectLst/>
                <a:latin typeface="Calibri" panose="020F0502020204030204" pitchFamily="34" charset="0"/>
                <a:ea typeface="Arial" panose="020B0604020202020204" pitchFamily="34" charset="0"/>
              </a:rPr>
              <a:t> loggers </a:t>
            </a:r>
            <a:r>
              <a:rPr lang="en-US" sz="1200" b="1" dirty="0">
                <a:effectLst/>
                <a:latin typeface="Calibri" panose="020F0502020204030204" pitchFamily="34" charset="0"/>
                <a:ea typeface="Arial" panose="020B0604020202020204" pitchFamily="34" charset="0"/>
              </a:rPr>
              <a:t>(n=46), </a:t>
            </a:r>
            <a:r>
              <a:rPr lang="en-US" sz="1200" dirty="0">
                <a:effectLst/>
                <a:latin typeface="Calibri" panose="020F0502020204030204" pitchFamily="34" charset="0"/>
                <a:ea typeface="Arial" panose="020B0604020202020204" pitchFamily="34" charset="0"/>
              </a:rPr>
              <a:t>including </a:t>
            </a:r>
            <a:r>
              <a:rPr lang="en-US" sz="1200" b="1" dirty="0">
                <a:effectLst/>
                <a:latin typeface="Calibri" panose="020F0502020204030204" pitchFamily="34" charset="0"/>
                <a:ea typeface="Arial" panose="020B0604020202020204" pitchFamily="34" charset="0"/>
              </a:rPr>
              <a:t>logging and trucking workers and employers.</a:t>
            </a: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Showed the v</a:t>
            </a:r>
            <a:r>
              <a:rPr lang="en-US" b="1" dirty="0"/>
              <a:t>alue of: Safety culture, system solutions, collective action, high level of job satisfaction.</a:t>
            </a:r>
          </a:p>
          <a:p>
            <a:pPr marL="0" lvl="0" indent="0" algn="l" rtl="0">
              <a:spcBef>
                <a:spcPts val="0"/>
              </a:spcBef>
              <a:spcAft>
                <a:spcPts val="0"/>
              </a:spcAft>
              <a:buNone/>
            </a:pPr>
            <a:endParaRPr lang="en-US" dirty="0"/>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05729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 job satisfaction compared to many other trades!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Limitation: Small sample size, geographically limited, lack of detail in crash reporting on road conditions or driver condition</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(Self and System) pressure to work longer hours and faster </a:t>
            </a:r>
          </a:p>
          <a:p>
            <a:endParaRPr lang="en-US"/>
          </a:p>
        </p:txBody>
      </p:sp>
      <p:sp>
        <p:nvSpPr>
          <p:cNvPr id="4" name="Slide Number Placeholder 3"/>
          <p:cNvSpPr>
            <a:spLocks noGrp="1"/>
          </p:cNvSpPr>
          <p:nvPr>
            <p:ph type="sldNum" sz="quarter" idx="5"/>
          </p:nvPr>
        </p:nvSpPr>
        <p:spPr/>
        <p:txBody>
          <a:bodyPr/>
          <a:lstStyle/>
          <a:p>
            <a:fld id="{1AB374F5-2293-4E44-9411-9415CD374155}" type="slidenum">
              <a:rPr lang="en-US" smtClean="0"/>
              <a:t>17</a:t>
            </a:fld>
            <a:endParaRPr lang="en-US"/>
          </a:p>
        </p:txBody>
      </p:sp>
    </p:spTree>
    <p:extLst>
      <p:ext uri="{BB962C8B-B14F-4D97-AF65-F5344CB8AC3E}">
        <p14:creationId xmlns:p14="http://schemas.microsoft.com/office/powerpoint/2010/main" val="213929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 job satisfaction compared to many other trades!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(Self and System) pressure to work longer hours and faster </a:t>
            </a:r>
          </a:p>
          <a:p>
            <a:endParaRPr lang="en-US"/>
          </a:p>
        </p:txBody>
      </p:sp>
      <p:sp>
        <p:nvSpPr>
          <p:cNvPr id="4" name="Slide Number Placeholder 3"/>
          <p:cNvSpPr>
            <a:spLocks noGrp="1"/>
          </p:cNvSpPr>
          <p:nvPr>
            <p:ph type="sldNum" sz="quarter" idx="5"/>
          </p:nvPr>
        </p:nvSpPr>
        <p:spPr/>
        <p:txBody>
          <a:bodyPr/>
          <a:lstStyle/>
          <a:p>
            <a:fld id="{1AB374F5-2293-4E44-9411-9415CD374155}" type="slidenum">
              <a:rPr lang="en-US" smtClean="0"/>
              <a:t>18</a:t>
            </a:fld>
            <a:endParaRPr lang="en-US"/>
          </a:p>
        </p:txBody>
      </p:sp>
    </p:spTree>
    <p:extLst>
      <p:ext uri="{BB962C8B-B14F-4D97-AF65-F5344CB8AC3E}">
        <p14:creationId xmlns:p14="http://schemas.microsoft.com/office/powerpoint/2010/main" val="3319284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lack of detail to drill down to root causes such at fatigue. Only a couple of cases reported fatigue or falling asleep at the wheel.</a:t>
            </a:r>
          </a:p>
        </p:txBody>
      </p:sp>
      <p:sp>
        <p:nvSpPr>
          <p:cNvPr id="4" name="Slide Number Placeholder 3"/>
          <p:cNvSpPr>
            <a:spLocks noGrp="1"/>
          </p:cNvSpPr>
          <p:nvPr>
            <p:ph type="sldNum" sz="quarter" idx="5"/>
          </p:nvPr>
        </p:nvSpPr>
        <p:spPr/>
        <p:txBody>
          <a:bodyPr/>
          <a:lstStyle/>
          <a:p>
            <a:fld id="{1AB374F5-2293-4E44-9411-9415CD374155}" type="slidenum">
              <a:rPr lang="en-US" smtClean="0"/>
              <a:t>19</a:t>
            </a:fld>
            <a:endParaRPr lang="en-US"/>
          </a:p>
        </p:txBody>
      </p:sp>
    </p:spTree>
    <p:extLst>
      <p:ext uri="{BB962C8B-B14F-4D97-AF65-F5344CB8AC3E}">
        <p14:creationId xmlns:p14="http://schemas.microsoft.com/office/powerpoint/2010/main" val="1661920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400" b="1"/>
          </a:p>
        </p:txBody>
      </p:sp>
      <p:sp>
        <p:nvSpPr>
          <p:cNvPr id="113" name="Google Shape;1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737315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Calibri" panose="020F0502020204030204" pitchFamily="34" charset="0"/>
                <a:ea typeface="Arial" panose="020B0604020202020204" pitchFamily="34" charset="0"/>
              </a:rPr>
              <a:t>Survey and interviews of Idaho loggers (n=46), including logging and trucking workers and employers.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Showed the value of: Safety culture, system solutions, collective action, high level of job satisfaction.</a:t>
            </a:r>
          </a:p>
          <a:p>
            <a:pPr marL="0" lvl="0" indent="0" algn="l" rtl="0">
              <a:spcBef>
                <a:spcPts val="0"/>
              </a:spcBef>
              <a:spcAft>
                <a:spcPts val="0"/>
              </a:spcAft>
              <a:buNone/>
            </a:pPr>
            <a:endParaRPr lang="en-US" dirty="0"/>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521111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B6C16-7557-A948-81B9-362C57AE0AAE}" type="slidenum">
              <a:rPr lang="en-US" smtClean="0"/>
              <a:pPr/>
              <a:t>25</a:t>
            </a:fld>
            <a:endParaRPr lang="en-US" dirty="0"/>
          </a:p>
        </p:txBody>
      </p:sp>
    </p:spTree>
    <p:extLst>
      <p:ext uri="{BB962C8B-B14F-4D97-AF65-F5344CB8AC3E}">
        <p14:creationId xmlns:p14="http://schemas.microsoft.com/office/powerpoint/2010/main" val="359219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strives to promote safe workplaces, partner with workers and their communities, and transfer solutions to the workplace. </a:t>
            </a:r>
          </a:p>
          <a:p>
            <a:endParaRPr lang="en-US" dirty="0"/>
          </a:p>
          <a:p>
            <a:r>
              <a:rPr lang="en-US" dirty="0"/>
              <a:t>PNASH is based in Seattle, but we have several industry partners and communities located around the Pacific Northwest. </a:t>
            </a:r>
          </a:p>
          <a:p>
            <a:r>
              <a:rPr lang="en-US" dirty="0"/>
              <a:t>PNASH is one of eleven centers around the country funded by the Centers for Disease Control. These Centers were established to be regionally responsive to the nation’s agricultural safety and health issues by leading research, education, and prevention projects focused on industries with high-risk jobs. </a:t>
            </a:r>
          </a:p>
          <a:p>
            <a:endParaRPr lang="en-US" dirty="0"/>
          </a:p>
        </p:txBody>
      </p:sp>
      <p:sp>
        <p:nvSpPr>
          <p:cNvPr id="4" name="Slide Number Placeholder 3"/>
          <p:cNvSpPr>
            <a:spLocks noGrp="1"/>
          </p:cNvSpPr>
          <p:nvPr>
            <p:ph type="sldNum" sz="quarter" idx="10"/>
          </p:nvPr>
        </p:nvSpPr>
        <p:spPr/>
        <p:txBody>
          <a:bodyPr/>
          <a:lstStyle/>
          <a:p>
            <a:fld id="{FB114C7E-5DF4-41FD-8E0D-CD6C05380E6C}" type="slidenum">
              <a:rPr lang="en-US" smtClean="0"/>
              <a:t>2</a:t>
            </a:fld>
            <a:endParaRPr lang="en-US"/>
          </a:p>
        </p:txBody>
      </p:sp>
    </p:spTree>
    <p:extLst>
      <p:ext uri="{BB962C8B-B14F-4D97-AF65-F5344CB8AC3E}">
        <p14:creationId xmlns:p14="http://schemas.microsoft.com/office/powerpoint/2010/main" val="26918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rial" panose="020B0604020202020204" pitchFamily="34" charset="0"/>
              </a:rPr>
              <a:t>Results showed hazards from stakeholder viewpoints corresponded well with data from workers compensation injury data and studies previous conducted in Oregon, Idaho and Washington states.</a:t>
            </a:r>
          </a:p>
          <a:p>
            <a:endParaRPr lang="en-US" sz="1800" dirty="0">
              <a:effectLst/>
              <a:latin typeface="Calibri" panose="020F0502020204030204" pitchFamily="34" charset="0"/>
            </a:endParaRPr>
          </a:p>
          <a:p>
            <a:r>
              <a:rPr lang="en-US" sz="1800" b="0" i="0" dirty="0">
                <a:solidFill>
                  <a:srgbClr val="000000"/>
                </a:solidFill>
                <a:effectLst/>
                <a:latin typeface="Calibri" panose="020F0502020204030204" pitchFamily="34" charset="0"/>
              </a:rPr>
              <a:t>It is important to frame these needs in the forestry industry’s strengths. This is our opportunity to build on. It is an industry currently providing greater pay and job opportunity than many other rural jobs. Our studies showed the workforce often in good physical health, although there are concerns over fitness for machine operators and aging loggers. Also, there was signs of good job satisfaction in recent logger interviews (English speaking).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1120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close a view</a:t>
            </a:r>
            <a:r>
              <a:rPr lang="en-US" baseline="0" dirty="0"/>
              <a:t> as we have to the cause.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Often we turn to interviews to identify what is missing form data. In-turn, data can point to what is missing from interviews. What missing from what we can learn from standard statistics? Does</a:t>
            </a:r>
            <a:r>
              <a:rPr lang="en-US" sz="1200" b="1" kern="1200" baseline="0" dirty="0">
                <a:solidFill>
                  <a:schemeClr val="tx1"/>
                </a:solidFill>
                <a:effectLst/>
                <a:latin typeface="+mn-lt"/>
                <a:ea typeface="+mn-ea"/>
                <a:cs typeface="+mn-cs"/>
              </a:rPr>
              <a:t> not </a:t>
            </a:r>
            <a:r>
              <a:rPr lang="en-US" sz="1200" b="1" kern="1200" baseline="0" dirty="0" err="1">
                <a:solidFill>
                  <a:schemeClr val="tx1"/>
                </a:solidFill>
                <a:effectLst/>
                <a:latin typeface="+mn-lt"/>
                <a:ea typeface="+mn-ea"/>
                <a:cs typeface="+mn-cs"/>
              </a:rPr>
              <a:t>nec</a:t>
            </a:r>
            <a:r>
              <a:rPr lang="en-US" sz="1200" b="1" kern="1200" baseline="0" dirty="0">
                <a:solidFill>
                  <a:schemeClr val="tx1"/>
                </a:solidFill>
                <a:effectLst/>
                <a:latin typeface="+mn-lt"/>
                <a:ea typeface="+mn-ea"/>
                <a:cs typeface="+mn-cs"/>
              </a:rPr>
              <a:t>. Identify the</a:t>
            </a:r>
            <a:r>
              <a:rPr lang="en-US" sz="1200" b="1" kern="1200" dirty="0">
                <a:solidFill>
                  <a:schemeClr val="tx1"/>
                </a:solidFill>
                <a:effectLst/>
                <a:latin typeface="+mn-lt"/>
                <a:ea typeface="+mn-ea"/>
                <a:cs typeface="+mn-cs"/>
              </a:rPr>
              <a:t> root cause</a:t>
            </a:r>
            <a:r>
              <a:rPr lang="en-US" sz="1200" b="1" kern="1200" baseline="0" dirty="0">
                <a:solidFill>
                  <a:schemeClr val="tx1"/>
                </a:solidFill>
                <a:effectLst/>
                <a:latin typeface="+mn-lt"/>
                <a:ea typeface="+mn-ea"/>
                <a:cs typeface="+mn-cs"/>
              </a:rPr>
              <a:t> of accidents and does not </a:t>
            </a:r>
            <a:r>
              <a:rPr lang="en-US" sz="1200" b="1" kern="1200" baseline="0" dirty="0" err="1">
                <a:solidFill>
                  <a:schemeClr val="tx1"/>
                </a:solidFill>
                <a:effectLst/>
                <a:latin typeface="+mn-lt"/>
                <a:ea typeface="+mn-ea"/>
                <a:cs typeface="+mn-cs"/>
              </a:rPr>
              <a:t>not</a:t>
            </a:r>
            <a:r>
              <a:rPr lang="en-US" sz="1200" b="1" kern="1200" baseline="0" dirty="0">
                <a:solidFill>
                  <a:schemeClr val="tx1"/>
                </a:solidFill>
                <a:effectLst/>
                <a:latin typeface="+mn-lt"/>
                <a:ea typeface="+mn-ea"/>
                <a:cs typeface="+mn-cs"/>
              </a:rPr>
              <a:t> tell the whole story – these details will direct us to opportunities for solutions. Example – </a:t>
            </a:r>
            <a:r>
              <a:rPr lang="en-US" sz="1200" b="1" kern="1200" baseline="0" dirty="0" err="1">
                <a:solidFill>
                  <a:schemeClr val="tx1"/>
                </a:solidFill>
                <a:effectLst/>
                <a:latin typeface="+mn-lt"/>
                <a:ea typeface="+mn-ea"/>
                <a:cs typeface="+mn-cs"/>
              </a:rPr>
              <a:t>eg</a:t>
            </a:r>
            <a:r>
              <a:rPr lang="en-US" sz="1200" b="1" kern="1200" baseline="0" dirty="0">
                <a:solidFill>
                  <a:schemeClr val="tx1"/>
                </a:solidFill>
                <a:effectLst/>
                <a:latin typeface="+mn-lt"/>
                <a:ea typeface="+mn-ea"/>
                <a:cs typeface="+mn-cs"/>
              </a:rPr>
              <a:t>, heat illness.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BB6C16-7557-A948-81B9-362C57AE0AAE}" type="slidenum">
              <a:rPr lang="en-US" smtClean="0"/>
              <a:pPr/>
              <a:t>28</a:t>
            </a:fld>
            <a:endParaRPr lang="en-US"/>
          </a:p>
        </p:txBody>
      </p:sp>
    </p:spTree>
    <p:extLst>
      <p:ext uri="{BB962C8B-B14F-4D97-AF65-F5344CB8AC3E}">
        <p14:creationId xmlns:p14="http://schemas.microsoft.com/office/powerpoint/2010/main" val="1579233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B6C16-7557-A948-81B9-362C57AE0AAE}" type="slidenum">
              <a:rPr lang="en-US" smtClean="0"/>
              <a:pPr/>
              <a:t>29</a:t>
            </a:fld>
            <a:endParaRPr lang="en-US"/>
          </a:p>
        </p:txBody>
      </p:sp>
    </p:spTree>
    <p:extLst>
      <p:ext uri="{BB962C8B-B14F-4D97-AF65-F5344CB8AC3E}">
        <p14:creationId xmlns:p14="http://schemas.microsoft.com/office/powerpoint/2010/main" val="1995203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51" name="Google Shape;15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4215819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10"/>
          </p:nvPr>
        </p:nvSpPr>
        <p:spPr/>
        <p:txBody>
          <a:bodyPr/>
          <a:lstStyle/>
          <a:p>
            <a:fld id="{33C6BE4D-3FC5-4585-B8F2-487C6648ACEC}" type="slidenum">
              <a:rPr lang="en-US" smtClean="0"/>
              <a:pPr/>
              <a:t>32</a:t>
            </a:fld>
            <a:endParaRPr lang="en-US"/>
          </a:p>
        </p:txBody>
      </p:sp>
    </p:spTree>
    <p:extLst>
      <p:ext uri="{BB962C8B-B14F-4D97-AF65-F5344CB8AC3E}">
        <p14:creationId xmlns:p14="http://schemas.microsoft.com/office/powerpoint/2010/main" val="2205901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0f7a3aed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20f7a3aed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120f7a3aed0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1573701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EXAMPLE USE OF THANK YOU SLIDE</a:t>
            </a:r>
            <a:endParaRPr/>
          </a:p>
        </p:txBody>
      </p:sp>
      <p:sp>
        <p:nvSpPr>
          <p:cNvPr id="164" name="Google Shape;16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295586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and the outreach core serve as the bi-directional bridge between researchers and external partners to develop resources. This is an ongoing process of exploration, research, intervention, and evaluation. Things we've done in the past can help us be responsive now and in the future. For farming in particular, we have built capacity that is being carried over to fishing and forestry. We recognize that we're part of a larger process that means meeting people where they are at so we can amplify their efforts.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852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Center seeks to partner with workers, employers, and communities to develop practical solutions for preventing injuries and illnesses. Here's an illustration of the partnerships we strive to cultivate. This work is a continuous cycle of exploring, researching, testing interventions, and evaluating progress. We utilize tools such as data science and visualization, mapping software, mobile apps, and risk assessment to characterize findings and translate the science into practical solutions. </a:t>
            </a:r>
            <a:endParaRPr/>
          </a:p>
          <a:p>
            <a:pPr marL="0" marR="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88" name="Google Shape;8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420236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an amazing and supportive Outreach Core team. The team consists of about a dozen individuals whose collective experience spans decades. Half of them speak Spanish and English. Many come from the communities and industries we serve. We wouldn't be able to do this work without them or their partnerships. I can't say enough about this team. It's an honor to work with them.</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281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cycle we will refresh these – through our review of data with RISC and our stakeholder advisory engagement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573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cycle we will refresh these – through our review of data with RISC and our stakeholder advisory engagement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842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400" b="1"/>
          </a:p>
        </p:txBody>
      </p:sp>
      <p:sp>
        <p:nvSpPr>
          <p:cNvPr id="113" name="Google Shape;1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8" name="Google Shape;18;p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52955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6"/>
        <p:cNvGrpSpPr/>
        <p:nvPr/>
      </p:nvGrpSpPr>
      <p:grpSpPr>
        <a:xfrm>
          <a:off x="0" y="0"/>
          <a:ext cx="0" cy="0"/>
          <a:chOff x="0" y="0"/>
          <a:chExt cx="0" cy="0"/>
        </a:xfrm>
      </p:grpSpPr>
      <p:sp>
        <p:nvSpPr>
          <p:cNvPr id="17" name="Google Shape;17;p84"/>
          <p:cNvSpPr/>
          <p:nvPr/>
        </p:nvSpPr>
        <p:spPr>
          <a:xfrm>
            <a:off x="0" y="5061413"/>
            <a:ext cx="9144000" cy="10287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400" b="0" i="0" u="none" strike="noStrike" cap="none">
              <a:solidFill>
                <a:schemeClr val="lt1"/>
              </a:solidFill>
              <a:latin typeface="Arial"/>
              <a:ea typeface="Arial"/>
              <a:cs typeface="Arial"/>
              <a:sym typeface="Arial"/>
            </a:endParaRPr>
          </a:p>
        </p:txBody>
      </p:sp>
      <p:sp>
        <p:nvSpPr>
          <p:cNvPr id="18" name="Google Shape;18;p84"/>
          <p:cNvSpPr/>
          <p:nvPr/>
        </p:nvSpPr>
        <p:spPr>
          <a:xfrm>
            <a:off x="0" y="0"/>
            <a:ext cx="9141714" cy="6858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400" b="0" i="0" u="none" strike="noStrike" cap="none">
              <a:solidFill>
                <a:schemeClr val="lt1"/>
              </a:solidFill>
              <a:latin typeface="Arial"/>
              <a:ea typeface="Arial"/>
              <a:cs typeface="Arial"/>
              <a:sym typeface="Arial"/>
            </a:endParaRPr>
          </a:p>
        </p:txBody>
      </p:sp>
      <p:sp>
        <p:nvSpPr>
          <p:cNvPr id="19" name="Google Shape;19;p84"/>
          <p:cNvSpPr txBox="1">
            <a:spLocks noGrp="1"/>
          </p:cNvSpPr>
          <p:nvPr>
            <p:ph type="title"/>
          </p:nvPr>
        </p:nvSpPr>
        <p:spPr>
          <a:xfrm>
            <a:off x="198120" y="1"/>
            <a:ext cx="8943594" cy="685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2250"/>
              <a:buFont typeface="Encode Sans Condensed Thin"/>
              <a:buNone/>
              <a:defRPr sz="2400" b="1" i="0" u="none" strike="noStrike" cap="none">
                <a:solidFill>
                  <a:schemeClr val="accent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84"/>
          <p:cNvSpPr txBox="1">
            <a:spLocks noGrp="1"/>
          </p:cNvSpPr>
          <p:nvPr>
            <p:ph type="body" idx="1"/>
          </p:nvPr>
        </p:nvSpPr>
        <p:spPr>
          <a:xfrm>
            <a:off x="198120" y="830580"/>
            <a:ext cx="8657395" cy="4061460"/>
          </a:xfrm>
          <a:prstGeom prst="rect">
            <a:avLst/>
          </a:prstGeom>
          <a:noFill/>
          <a:ln>
            <a:noFill/>
          </a:ln>
        </p:spPr>
        <p:txBody>
          <a:bodyPr spcFirstLastPara="1" wrap="square" lIns="91425" tIns="45700" rIns="91425" bIns="45700" anchor="t" anchorCtr="0">
            <a:noAutofit/>
          </a:bodyPr>
          <a:lstStyle>
            <a:lvl1pPr marL="342900" marR="0" lvl="0" indent="-257175" algn="l" rtl="0">
              <a:lnSpc>
                <a:spcPct val="100000"/>
              </a:lnSpc>
              <a:spcBef>
                <a:spcPts val="360"/>
              </a:spcBef>
              <a:spcAft>
                <a:spcPts val="0"/>
              </a:spcAft>
              <a:buClr>
                <a:srgbClr val="4B2E83"/>
              </a:buClr>
              <a:buSzPts val="1800"/>
              <a:buFont typeface="Arial"/>
              <a:buChar char="•"/>
              <a:defRPr sz="2000" b="0" i="0" u="none" strike="noStrike" cap="none">
                <a:solidFill>
                  <a:srgbClr val="4B2E83"/>
                </a:solidFill>
                <a:latin typeface="Open Sans Light"/>
                <a:ea typeface="Open Sans Light"/>
                <a:cs typeface="Open Sans Light"/>
                <a:sym typeface="Open Sans Light"/>
              </a:defRPr>
            </a:lvl1pPr>
            <a:lvl2pPr marL="685800" marR="0" lvl="1" indent="-242888" algn="l" rtl="0">
              <a:lnSpc>
                <a:spcPct val="100000"/>
              </a:lnSpc>
              <a:spcBef>
                <a:spcPts val="300"/>
              </a:spcBef>
              <a:spcAft>
                <a:spcPts val="0"/>
              </a:spcAft>
              <a:buClr>
                <a:srgbClr val="4B2E83"/>
              </a:buClr>
              <a:buSzPts val="1500"/>
              <a:buFont typeface="Arial"/>
              <a:buChar char="–"/>
              <a:defRPr sz="1500" b="1" i="0" u="none" strike="noStrike" cap="none">
                <a:solidFill>
                  <a:srgbClr val="4B2E83"/>
                </a:solidFill>
                <a:latin typeface="Open Sans ExtraBold"/>
                <a:ea typeface="Open Sans ExtraBold"/>
                <a:cs typeface="Open Sans ExtraBold"/>
                <a:sym typeface="Open Sans ExtraBold"/>
              </a:defRPr>
            </a:lvl2pPr>
            <a:lvl3pPr marL="1028700" marR="0" lvl="2" indent="-235744" algn="l" rtl="0">
              <a:lnSpc>
                <a:spcPct val="100000"/>
              </a:lnSpc>
              <a:spcBef>
                <a:spcPts val="270"/>
              </a:spcBef>
              <a:spcAft>
                <a:spcPts val="0"/>
              </a:spcAft>
              <a:buClr>
                <a:srgbClr val="4B2E83"/>
              </a:buClr>
              <a:buSzPts val="1350"/>
              <a:buFont typeface="Merriweather Sans"/>
              <a:buChar char="&gt;"/>
              <a:defRPr sz="1350" b="1" i="0" u="none" strike="noStrike" cap="none">
                <a:solidFill>
                  <a:srgbClr val="4B2E83"/>
                </a:solidFill>
                <a:latin typeface="Open Sans ExtraBold"/>
                <a:ea typeface="Open Sans ExtraBold"/>
                <a:cs typeface="Open Sans ExtraBold"/>
                <a:sym typeface="Open Sans ExtraBold"/>
              </a:defRPr>
            </a:lvl3pPr>
            <a:lvl4pPr marL="1371600" marR="0" lvl="3" indent="-228600" algn="l" rtl="0">
              <a:lnSpc>
                <a:spcPct val="100000"/>
              </a:lnSpc>
              <a:spcBef>
                <a:spcPts val="240"/>
              </a:spcBef>
              <a:spcAft>
                <a:spcPts val="0"/>
              </a:spcAft>
              <a:buClr>
                <a:srgbClr val="4B2E83"/>
              </a:buClr>
              <a:buSzPts val="1200"/>
              <a:buFont typeface="Arial"/>
              <a:buChar char="–"/>
              <a:defRPr sz="1200" b="1" i="0" u="none" strike="noStrike" cap="none">
                <a:solidFill>
                  <a:srgbClr val="4B2E83"/>
                </a:solidFill>
                <a:latin typeface="Open Sans ExtraBold"/>
                <a:ea typeface="Open Sans ExtraBold"/>
                <a:cs typeface="Open Sans ExtraBold"/>
                <a:sym typeface="Open Sans ExtraBold"/>
              </a:defRPr>
            </a:lvl4pPr>
            <a:lvl5pPr marL="1714500" marR="0" lvl="4" indent="-221456" algn="l" rtl="0">
              <a:lnSpc>
                <a:spcPct val="100000"/>
              </a:lnSpc>
              <a:spcBef>
                <a:spcPts val="210"/>
              </a:spcBef>
              <a:spcAft>
                <a:spcPts val="0"/>
              </a:spcAft>
              <a:buClr>
                <a:srgbClr val="4B2E83"/>
              </a:buClr>
              <a:buSzPts val="1050"/>
              <a:buFont typeface="Merriweather Sans"/>
              <a:buChar char="&gt;"/>
              <a:defRPr sz="1050" b="1" i="0" u="none" strike="noStrike" cap="none">
                <a:solidFill>
                  <a:srgbClr val="4B2E83"/>
                </a:solidFill>
                <a:latin typeface="Open Sans ExtraBold"/>
                <a:ea typeface="Open Sans ExtraBold"/>
                <a:cs typeface="Open Sans ExtraBold"/>
                <a:sym typeface="Open Sans ExtraBold"/>
              </a:defRPr>
            </a:lvl5pPr>
            <a:lvl6pPr marL="2057400" marR="0" lvl="5" indent="-24288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400300" marR="0" lvl="6" indent="-24288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743200" marR="0" lvl="7" indent="-24288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3086100" marR="0" lvl="8" indent="-24288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2343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43" name="Google Shape;43;p1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4" name="Google Shape;44;p13"/>
          <p:cNvSpPr txBox="1">
            <a:spLocks noGrp="1"/>
          </p:cNvSpPr>
          <p:nvPr>
            <p:ph type="body" idx="3"/>
          </p:nvPr>
        </p:nvSpPr>
        <p:spPr>
          <a:xfrm>
            <a:off x="4645028"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45" name="Google Shape;45;p13"/>
          <p:cNvSpPr txBox="1">
            <a:spLocks noGrp="1"/>
          </p:cNvSpPr>
          <p:nvPr>
            <p:ph type="body" idx="4"/>
          </p:nvPr>
        </p:nvSpPr>
        <p:spPr>
          <a:xfrm>
            <a:off x="4645028" y="1631156"/>
            <a:ext cx="4041775" cy="2963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6" name="Google Shape;46;p1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457203"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61" name="Google Shape;61;p16"/>
          <p:cNvSpPr txBox="1">
            <a:spLocks noGrp="1"/>
          </p:cNvSpPr>
          <p:nvPr>
            <p:ph type="body" idx="2"/>
          </p:nvPr>
        </p:nvSpPr>
        <p:spPr>
          <a:xfrm>
            <a:off x="457203" y="1076327"/>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2" name="Google Shape;62;p1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EF460-834B-41FC-A00D-8780CF98F3CD}" type="datetime1">
              <a:rPr lang="en-US" smtClean="0"/>
              <a:t>10/3/2024</a:t>
            </a:fld>
            <a:endParaRPr lang="en-US"/>
          </a:p>
        </p:txBody>
      </p:sp>
      <p:sp>
        <p:nvSpPr>
          <p:cNvPr id="5" name="Footer Placeholder 4"/>
          <p:cNvSpPr>
            <a:spLocks noGrp="1"/>
          </p:cNvSpPr>
          <p:nvPr>
            <p:ph type="ftr" sz="quarter" idx="11"/>
          </p:nvPr>
        </p:nvSpPr>
        <p:spPr/>
        <p:txBody>
          <a:bodyPr/>
          <a:lstStyle/>
          <a:p>
            <a:r>
              <a:rPr lang="en-US"/>
              <a:t>PNASH RESEARCH REVIEW | October 23, 2017</a:t>
            </a:r>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a:p>
        </p:txBody>
      </p:sp>
    </p:spTree>
    <p:extLst>
      <p:ext uri="{BB962C8B-B14F-4D97-AF65-F5344CB8AC3E}">
        <p14:creationId xmlns:p14="http://schemas.microsoft.com/office/powerpoint/2010/main" val="331423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A7ABD-C44F-4DFE-94BD-C75F22E604CC}" type="datetime1">
              <a:rPr lang="en-US" smtClean="0"/>
              <a:t>10/3/2024</a:t>
            </a:fld>
            <a:endParaRPr lang="en-US"/>
          </a:p>
        </p:txBody>
      </p:sp>
      <p:sp>
        <p:nvSpPr>
          <p:cNvPr id="5" name="Footer Placeholder 4"/>
          <p:cNvSpPr>
            <a:spLocks noGrp="1"/>
          </p:cNvSpPr>
          <p:nvPr>
            <p:ph type="ftr" sz="quarter" idx="11"/>
          </p:nvPr>
        </p:nvSpPr>
        <p:spPr/>
        <p:txBody>
          <a:bodyPr/>
          <a:lstStyle/>
          <a:p>
            <a:r>
              <a:rPr lang="en-US"/>
              <a:t>PNASH RESEARCH REVIEW | October 23, 2017</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4355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11"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2"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1"/>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95085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6" r:id="rId4"/>
    <p:sldLayoutId id="2147483658" r:id="rId5"/>
    <p:sldLayoutId id="2147483659" r:id="rId6"/>
    <p:sldLayoutId id="2147483660" r:id="rId7"/>
    <p:sldLayoutId id="2147483661" r:id="rId8"/>
    <p:sldLayoutId id="2147483663" r:id="rId9"/>
    <p:sldLayoutId id="2147483664"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1.emf"/></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92" name="Google Shape;92;p1"/>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114797" y="4024996"/>
            <a:ext cx="3808267" cy="764552"/>
          </a:xfrm>
          <a:prstGeom prst="rect">
            <a:avLst/>
          </a:prstGeom>
          <a:noFill/>
          <a:ln>
            <a:noFill/>
          </a:ln>
        </p:spPr>
      </p:pic>
      <p:sp>
        <p:nvSpPr>
          <p:cNvPr id="93" name="Google Shape;93;p1"/>
          <p:cNvSpPr/>
          <p:nvPr/>
        </p:nvSpPr>
        <p:spPr>
          <a:xfrm>
            <a:off x="0" y="3453492"/>
            <a:ext cx="9144000" cy="170121"/>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sp>
        <p:nvSpPr>
          <p:cNvPr id="12" name="Rectangle 15">
            <a:extLst>
              <a:ext uri="{FF2B5EF4-FFF2-40B4-BE49-F238E27FC236}">
                <a16:creationId xmlns:a16="http://schemas.microsoft.com/office/drawing/2014/main" id="{FD090323-059D-48BB-A288-041E3EB95299}"/>
              </a:ext>
            </a:extLst>
          </p:cNvPr>
          <p:cNvSpPr/>
          <p:nvPr/>
        </p:nvSpPr>
        <p:spPr>
          <a:xfrm>
            <a:off x="-1044508" y="-22941"/>
            <a:ext cx="7722712" cy="1389405"/>
          </a:xfrm>
          <a:custGeom>
            <a:avLst/>
            <a:gdLst>
              <a:gd name="connsiteX0" fmla="*/ 0 w 9420447"/>
              <a:gd name="connsiteY0" fmla="*/ 0 h 1658679"/>
              <a:gd name="connsiteX1" fmla="*/ 9420447 w 9420447"/>
              <a:gd name="connsiteY1" fmla="*/ 0 h 1658679"/>
              <a:gd name="connsiteX2" fmla="*/ 9420447 w 9420447"/>
              <a:gd name="connsiteY2" fmla="*/ 1658679 h 1658679"/>
              <a:gd name="connsiteX3" fmla="*/ 0 w 9420447"/>
              <a:gd name="connsiteY3" fmla="*/ 1658679 h 1658679"/>
              <a:gd name="connsiteX4" fmla="*/ 0 w 9420447"/>
              <a:gd name="connsiteY4" fmla="*/ 0 h 1658679"/>
              <a:gd name="connsiteX0" fmla="*/ 0 w 9420447"/>
              <a:gd name="connsiteY0" fmla="*/ 0 h 1679944"/>
              <a:gd name="connsiteX1" fmla="*/ 9420447 w 9420447"/>
              <a:gd name="connsiteY1" fmla="*/ 0 h 1679944"/>
              <a:gd name="connsiteX2" fmla="*/ 8144540 w 9420447"/>
              <a:gd name="connsiteY2" fmla="*/ 1679944 h 1679944"/>
              <a:gd name="connsiteX3" fmla="*/ 0 w 9420447"/>
              <a:gd name="connsiteY3" fmla="*/ 1658679 h 1679944"/>
              <a:gd name="connsiteX4" fmla="*/ 0 w 9420447"/>
              <a:gd name="connsiteY4" fmla="*/ 0 h 1679944"/>
              <a:gd name="connsiteX0" fmla="*/ 0 w 9399182"/>
              <a:gd name="connsiteY0" fmla="*/ 0 h 1679944"/>
              <a:gd name="connsiteX1" fmla="*/ 9399182 w 9399182"/>
              <a:gd name="connsiteY1" fmla="*/ 21265 h 1679944"/>
              <a:gd name="connsiteX2" fmla="*/ 8144540 w 9399182"/>
              <a:gd name="connsiteY2" fmla="*/ 1679944 h 1679944"/>
              <a:gd name="connsiteX3" fmla="*/ 0 w 9399182"/>
              <a:gd name="connsiteY3" fmla="*/ 1658679 h 1679944"/>
              <a:gd name="connsiteX4" fmla="*/ 0 w 9399182"/>
              <a:gd name="connsiteY4" fmla="*/ 0 h 1679944"/>
              <a:gd name="connsiteX0" fmla="*/ 0 w 8735345"/>
              <a:gd name="connsiteY0" fmla="*/ 0 h 1679944"/>
              <a:gd name="connsiteX1" fmla="*/ 8735345 w 8735345"/>
              <a:gd name="connsiteY1" fmla="*/ 21265 h 1679944"/>
              <a:gd name="connsiteX2" fmla="*/ 8144540 w 8735345"/>
              <a:gd name="connsiteY2" fmla="*/ 1679944 h 1679944"/>
              <a:gd name="connsiteX3" fmla="*/ 0 w 8735345"/>
              <a:gd name="connsiteY3" fmla="*/ 1658679 h 1679944"/>
              <a:gd name="connsiteX4" fmla="*/ 0 w 8735345"/>
              <a:gd name="connsiteY4" fmla="*/ 0 h 167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345" h="1679944">
                <a:moveTo>
                  <a:pt x="0" y="0"/>
                </a:moveTo>
                <a:lnTo>
                  <a:pt x="8735345" y="21265"/>
                </a:lnTo>
                <a:lnTo>
                  <a:pt x="8144540" y="1679944"/>
                </a:lnTo>
                <a:lnTo>
                  <a:pt x="0" y="1658679"/>
                </a:lnTo>
                <a:lnTo>
                  <a:pt x="0" y="0"/>
                </a:lnTo>
                <a:close/>
              </a:path>
            </a:pathLst>
          </a:custGeom>
          <a:blipFill>
            <a:blip r:embed="rId4" cstate="screen">
              <a:extLst>
                <a:ext uri="{28A0092B-C50C-407E-A947-70E740481C1C}">
                  <a14:useLocalDpi xmlns:a14="http://schemas.microsoft.com/office/drawing/2010/main" val="0"/>
                </a:ext>
              </a:extLst>
            </a:blip>
            <a:srcRect/>
            <a:stretch>
              <a:fillRect l="46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pic>
        <p:nvPicPr>
          <p:cNvPr id="13" name="Picture 12">
            <a:extLst>
              <a:ext uri="{FF2B5EF4-FFF2-40B4-BE49-F238E27FC236}">
                <a16:creationId xmlns:a16="http://schemas.microsoft.com/office/drawing/2014/main" id="{65CA9B1E-0716-4F76-BC35-BD0C5915971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678204" y="89542"/>
            <a:ext cx="3034064" cy="1389404"/>
          </a:xfrm>
          <a:prstGeom prst="rect">
            <a:avLst/>
          </a:prstGeom>
        </p:spPr>
      </p:pic>
      <p:sp>
        <p:nvSpPr>
          <p:cNvPr id="7" name="Title 1">
            <a:extLst>
              <a:ext uri="{FF2B5EF4-FFF2-40B4-BE49-F238E27FC236}">
                <a16:creationId xmlns:a16="http://schemas.microsoft.com/office/drawing/2014/main" id="{6BC08B7C-493B-49EC-B519-327957D7F6C2}"/>
              </a:ext>
            </a:extLst>
          </p:cNvPr>
          <p:cNvSpPr txBox="1">
            <a:spLocks/>
          </p:cNvSpPr>
          <p:nvPr/>
        </p:nvSpPr>
        <p:spPr>
          <a:xfrm>
            <a:off x="225735" y="1733898"/>
            <a:ext cx="11291778" cy="190387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20000"/>
              </a:lnSpc>
            </a:pPr>
            <a:r>
              <a:rPr lang="en-US" sz="2400" kern="0" dirty="0">
                <a:effectLst/>
                <a:latin typeface="Open Sans ExtraBold" panose="020B0906030804020204" pitchFamily="34" charset="0"/>
                <a:ea typeface="Open Sans ExtraBold" panose="020B0906030804020204" pitchFamily="34" charset="0"/>
                <a:cs typeface="Open Sans ExtraBold" panose="020B0906030804020204" pitchFamily="34" charset="0"/>
              </a:rPr>
              <a:t>What do NW loggers say will improve safety &amp; health? </a:t>
            </a:r>
            <a:br>
              <a:rPr lang="en-US" sz="2400" kern="0" dirty="0">
                <a:effectLst/>
                <a:latin typeface="Open Sans ExtraBold" panose="020B0906030804020204" pitchFamily="34" charset="0"/>
                <a:ea typeface="Open Sans ExtraBold" panose="020B0906030804020204" pitchFamily="34" charset="0"/>
                <a:cs typeface="Open Sans ExtraBold" panose="020B0906030804020204" pitchFamily="34" charset="0"/>
              </a:rPr>
            </a:br>
            <a:r>
              <a:rPr lang="en-US" sz="2000" kern="0" dirty="0">
                <a:effectLst/>
                <a:ea typeface="Open Sans ExtraBold" panose="020B0906030804020204" pitchFamily="34" charset="0"/>
                <a:cs typeface="Open Sans ExtraBold" panose="020B0906030804020204" pitchFamily="34" charset="0"/>
              </a:rPr>
              <a:t>A review of worker, supervisor, consultant, and researcher needs assessments.</a:t>
            </a:r>
            <a:endParaRPr lang="en-US" sz="2000" kern="100" dirty="0">
              <a:effectLst/>
              <a:ea typeface="Open Sans ExtraBold" panose="020B0906030804020204" pitchFamily="34" charset="0"/>
              <a:cs typeface="Open Sans ExtraBold" panose="020B0906030804020204" pitchFamily="34" charset="0"/>
            </a:endParaRPr>
          </a:p>
          <a:p>
            <a:pPr>
              <a:lnSpc>
                <a:spcPct val="120000"/>
              </a:lnSpc>
            </a:pPr>
            <a:r>
              <a:rPr lang="en-US" sz="2000" b="1" dirty="0"/>
              <a:t>Marcy Harrington, Evaluation &amp; Outreach</a:t>
            </a:r>
          </a:p>
          <a:p>
            <a:pPr>
              <a:lnSpc>
                <a:spcPct val="120000"/>
              </a:lnSpc>
            </a:pPr>
            <a:endParaRPr lang="en-US" sz="2800" b="1" dirty="0"/>
          </a:p>
        </p:txBody>
      </p:sp>
      <p:pic>
        <p:nvPicPr>
          <p:cNvPr id="3" name="Picture 2">
            <a:extLst>
              <a:ext uri="{FF2B5EF4-FFF2-40B4-BE49-F238E27FC236}">
                <a16:creationId xmlns:a16="http://schemas.microsoft.com/office/drawing/2014/main" id="{048F9259-11AF-4AEB-9DE2-CD02EE8C8C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5088" y="3744483"/>
            <a:ext cx="1320663" cy="12326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86F4C3-C90D-4E84-9520-AB824DC5C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0561"/>
            <a:ext cx="9144000" cy="3556778"/>
          </a:xfrm>
          <a:prstGeom prst="rect">
            <a:avLst/>
          </a:prstGeom>
        </p:spPr>
      </p:pic>
      <p:sp>
        <p:nvSpPr>
          <p:cNvPr id="5" name="Title 1">
            <a:extLst>
              <a:ext uri="{FF2B5EF4-FFF2-40B4-BE49-F238E27FC236}">
                <a16:creationId xmlns:a16="http://schemas.microsoft.com/office/drawing/2014/main" id="{A2D96B75-A524-4797-9574-6FAD2C75B971}"/>
              </a:ext>
            </a:extLst>
          </p:cNvPr>
          <p:cNvSpPr>
            <a:spLocks noGrp="1"/>
          </p:cNvSpPr>
          <p:nvPr>
            <p:ph type="title"/>
          </p:nvPr>
        </p:nvSpPr>
        <p:spPr>
          <a:xfrm>
            <a:off x="437493" y="122724"/>
            <a:ext cx="7929267" cy="1088068"/>
          </a:xfrm>
        </p:spPr>
        <p:txBody>
          <a:bodyPr/>
          <a:lstStyle/>
          <a:p>
            <a:r>
              <a:rPr lang="en-US" sz="2400" b="1" dirty="0">
                <a:solidFill>
                  <a:srgbClr val="69904A"/>
                </a:solidFill>
                <a:latin typeface="Encode Sans Condensed Thin" panose="020B0604020202020204" charset="0"/>
                <a:cs typeface="Carlito" panose="020F0502020204030204" pitchFamily="34" charset="0"/>
              </a:rPr>
              <a:t>Contract Logger Polling and Safety Education</a:t>
            </a:r>
            <a:br>
              <a:rPr lang="en-US" b="1" dirty="0">
                <a:latin typeface="Carlito" panose="020F0502020204030204" pitchFamily="34" charset="0"/>
                <a:cs typeface="Carlito" panose="020F0502020204030204" pitchFamily="34" charset="0"/>
              </a:rPr>
            </a:br>
            <a:r>
              <a:rPr lang="en-US" sz="2000" b="1" dirty="0">
                <a:latin typeface="Open Sans" panose="020B0606030504020204" pitchFamily="34" charset="0"/>
                <a:ea typeface="Open Sans" panose="020B0606030504020204" pitchFamily="34" charset="0"/>
                <a:cs typeface="Open Sans" panose="020B0606030504020204" pitchFamily="34" charset="0"/>
              </a:rPr>
              <a:t>WA, OR, and ID 2018-2019</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4032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21890" y="294306"/>
            <a:ext cx="8286750" cy="1152922"/>
          </a:xfrm>
        </p:spPr>
        <p:txBody>
          <a:bodyPr>
            <a:noAutofit/>
          </a:bodyPr>
          <a:lstStyle/>
          <a:p>
            <a:r>
              <a:rPr lang="en-US" sz="2000" b="1" dirty="0">
                <a:solidFill>
                  <a:srgbClr val="69904A"/>
                </a:solidFill>
                <a:latin typeface="Encode Sans Condensed Thin" panose="020B0604020202020204" charset="0"/>
                <a:ea typeface="Arial" charset="0"/>
                <a:cs typeface="Arial" charset="0"/>
              </a:rPr>
              <a:t>WHAT TRAINING TOPICS WOULD BE MOST USEFUL TO IMPROVE SAFETY? (PRIORITY TOP 3)</a:t>
            </a:r>
            <a:endParaRPr lang="en-US" sz="2000" dirty="0">
              <a:solidFill>
                <a:srgbClr val="69904A"/>
              </a:solidFill>
              <a:latin typeface="Encode Sans Condensed Thin" panose="020B060402020202020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97874726"/>
              </p:ext>
            </p:extLst>
          </p:nvPr>
        </p:nvGraphicFramePr>
        <p:xfrm>
          <a:off x="823742" y="1518173"/>
          <a:ext cx="7148280" cy="3469216"/>
        </p:xfrm>
        <a:graphic>
          <a:graphicData uri="http://schemas.openxmlformats.org/drawingml/2006/table">
            <a:tbl>
              <a:tblPr firstRow="1" bandRow="1">
                <a:tableStyleId>{F2DE63D5-997A-4646-A377-4702673A728D}</a:tableStyleId>
              </a:tblPr>
              <a:tblGrid>
                <a:gridCol w="3497119">
                  <a:extLst>
                    <a:ext uri="{9D8B030D-6E8A-4147-A177-3AD203B41FA5}">
                      <a16:colId xmlns:a16="http://schemas.microsoft.com/office/drawing/2014/main" val="2496324015"/>
                    </a:ext>
                  </a:extLst>
                </a:gridCol>
                <a:gridCol w="1081826">
                  <a:extLst>
                    <a:ext uri="{9D8B030D-6E8A-4147-A177-3AD203B41FA5}">
                      <a16:colId xmlns:a16="http://schemas.microsoft.com/office/drawing/2014/main" val="4192451279"/>
                    </a:ext>
                  </a:extLst>
                </a:gridCol>
                <a:gridCol w="1358721">
                  <a:extLst>
                    <a:ext uri="{9D8B030D-6E8A-4147-A177-3AD203B41FA5}">
                      <a16:colId xmlns:a16="http://schemas.microsoft.com/office/drawing/2014/main" val="3593034698"/>
                    </a:ext>
                  </a:extLst>
                </a:gridCol>
                <a:gridCol w="1210614">
                  <a:extLst>
                    <a:ext uri="{9D8B030D-6E8A-4147-A177-3AD203B41FA5}">
                      <a16:colId xmlns:a16="http://schemas.microsoft.com/office/drawing/2014/main" val="4010669356"/>
                    </a:ext>
                  </a:extLst>
                </a:gridCol>
              </a:tblGrid>
              <a:tr h="341063">
                <a:tc>
                  <a:txBody>
                    <a:bodyPr/>
                    <a:lstStyle/>
                    <a:p>
                      <a:endParaRPr lang="en-US" sz="1400" b="1">
                        <a:latin typeface="+mn-lt"/>
                        <a:cs typeface="Carlito" panose="020F0502020204030204" pitchFamily="34" charset="0"/>
                      </a:endParaRPr>
                    </a:p>
                  </a:txBody>
                  <a:tcPr marL="68580" marR="68580" marT="34290" marB="34290"/>
                </a:tc>
                <a:tc>
                  <a:txBody>
                    <a:bodyPr/>
                    <a:lstStyle/>
                    <a:p>
                      <a:pPr algn="r" fontAlgn="b"/>
                      <a:r>
                        <a:rPr lang="en-US" sz="1800" b="1" u="none" strike="noStrike">
                          <a:solidFill>
                            <a:schemeClr val="tx1"/>
                          </a:solidFill>
                          <a:effectLst/>
                        </a:rPr>
                        <a:t>OR</a:t>
                      </a:r>
                      <a:endParaRPr lang="en-US" sz="1800" b="1" i="0" u="none" strike="noStrike">
                        <a:solidFill>
                          <a:schemeClr val="tx1"/>
                        </a:solidFill>
                        <a:effectLst/>
                        <a:latin typeface="+mn-lt"/>
                        <a:cs typeface="Carlito" panose="020F0502020204030204" pitchFamily="34" charset="0"/>
                      </a:endParaRPr>
                    </a:p>
                  </a:txBody>
                  <a:tcPr marL="7144" marR="7144" marT="7144" marB="0" anchor="ctr"/>
                </a:tc>
                <a:tc>
                  <a:txBody>
                    <a:bodyPr/>
                    <a:lstStyle/>
                    <a:p>
                      <a:pPr algn="r" fontAlgn="b"/>
                      <a:r>
                        <a:rPr lang="en-US" sz="1800" b="1" u="none" strike="noStrike">
                          <a:solidFill>
                            <a:schemeClr val="tx1"/>
                          </a:solidFill>
                          <a:effectLst/>
                        </a:rPr>
                        <a:t>WA</a:t>
                      </a:r>
                      <a:endParaRPr lang="en-US" sz="1800" b="1" i="0" u="none" strike="noStrike">
                        <a:solidFill>
                          <a:schemeClr val="tx1"/>
                        </a:solidFill>
                        <a:effectLst/>
                        <a:latin typeface="+mn-lt"/>
                        <a:cs typeface="Carlito" panose="020F0502020204030204" pitchFamily="34" charset="0"/>
                      </a:endParaRPr>
                    </a:p>
                  </a:txBody>
                  <a:tcPr marL="7144" marR="7144" marT="7144" marB="0" anchor="ctr"/>
                </a:tc>
                <a:tc>
                  <a:txBody>
                    <a:bodyPr/>
                    <a:lstStyle/>
                    <a:p>
                      <a:pPr algn="r"/>
                      <a:r>
                        <a:rPr lang="en-US" sz="1800" b="1">
                          <a:solidFill>
                            <a:schemeClr val="tx1"/>
                          </a:solidFill>
                        </a:rPr>
                        <a:t>ID</a:t>
                      </a:r>
                      <a:endParaRPr lang="en-US" sz="1800" b="1">
                        <a:solidFill>
                          <a:schemeClr val="tx1"/>
                        </a:solidFill>
                        <a:latin typeface="+mn-lt"/>
                        <a:cs typeface="Carlito" panose="020F0502020204030204" pitchFamily="34" charset="0"/>
                      </a:endParaRPr>
                    </a:p>
                  </a:txBody>
                  <a:tcPr marL="68580" marR="68580" marT="34290" marB="34290" anchor="ctr"/>
                </a:tc>
                <a:extLst>
                  <a:ext uri="{0D108BD9-81ED-4DB2-BD59-A6C34878D82A}">
                    <a16:rowId xmlns:a16="http://schemas.microsoft.com/office/drawing/2014/main" val="1021987829"/>
                  </a:ext>
                </a:extLst>
              </a:tr>
              <a:tr h="321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none" strike="noStrike" dirty="0">
                          <a:solidFill>
                            <a:srgbClr val="FF0000"/>
                          </a:solidFill>
                          <a:effectLst/>
                        </a:rPr>
                        <a:t>SAFETY LEADERSHIP</a:t>
                      </a:r>
                      <a:endParaRPr lang="en-US" sz="1300" b="1" i="0" u="none" strike="noStrike" dirty="0">
                        <a:solidFill>
                          <a:srgbClr val="FF0000"/>
                        </a:solidFill>
                        <a:effectLst/>
                        <a:latin typeface="+mn-lt"/>
                        <a:cs typeface="Carlito" panose="020F0502020204030204" pitchFamily="34" charset="0"/>
                      </a:endParaRPr>
                    </a:p>
                  </a:txBody>
                  <a:tcPr marL="68580" marR="68580" marT="34290" marB="34290"/>
                </a:tc>
                <a:tc>
                  <a:txBody>
                    <a:bodyPr/>
                    <a:lstStyle/>
                    <a:p>
                      <a:pPr algn="r" fontAlgn="b"/>
                      <a:r>
                        <a:rPr lang="en-US" sz="1300" b="1" u="none" strike="noStrike">
                          <a:solidFill>
                            <a:srgbClr val="FF0000"/>
                          </a:solidFill>
                          <a:effectLst/>
                        </a:rPr>
                        <a:t>25%</a:t>
                      </a:r>
                      <a:endParaRPr lang="en-US" sz="1300" b="1" i="0" u="none" strike="noStrike">
                        <a:solidFill>
                          <a:srgbClr val="FF0000"/>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rgbClr val="FF0000"/>
                          </a:solidFill>
                          <a:effectLst/>
                        </a:rPr>
                        <a:t>30%</a:t>
                      </a:r>
                      <a:endParaRPr lang="en-US" sz="1300" b="1" i="0" u="none" strike="noStrike">
                        <a:solidFill>
                          <a:srgbClr val="FF0000"/>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rgbClr val="FF0000"/>
                          </a:solidFill>
                          <a:effectLst/>
                        </a:rPr>
                        <a:t>17%</a:t>
                      </a:r>
                      <a:endParaRPr lang="en-US" sz="1300" b="1" i="0" u="none" strike="noStrike">
                        <a:solidFill>
                          <a:srgbClr val="FF0000"/>
                        </a:solidFill>
                        <a:effectLst/>
                        <a:latin typeface="+mn-lt"/>
                        <a:cs typeface="Carlito" panose="020F0502020204030204" pitchFamily="34" charset="0"/>
                      </a:endParaRPr>
                    </a:p>
                  </a:txBody>
                  <a:tcPr marL="7144" marR="7144" marT="7144" marB="0"/>
                </a:tc>
                <a:extLst>
                  <a:ext uri="{0D108BD9-81ED-4DB2-BD59-A6C34878D82A}">
                    <a16:rowId xmlns:a16="http://schemas.microsoft.com/office/drawing/2014/main" val="724449664"/>
                  </a:ext>
                </a:extLst>
              </a:tr>
              <a:tr h="363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none" strike="noStrike" dirty="0">
                          <a:solidFill>
                            <a:schemeClr val="tx1"/>
                          </a:solidFill>
                          <a:effectLst/>
                        </a:rPr>
                        <a:t>CHAINSAW USE &amp; MAINTENANCE</a:t>
                      </a:r>
                      <a:endParaRPr lang="en-US" sz="1300" b="1" i="0" u="none" strike="noStrike" dirty="0">
                        <a:solidFill>
                          <a:schemeClr val="tx1"/>
                        </a:solidFill>
                        <a:effectLst/>
                        <a:latin typeface="+mn-lt"/>
                        <a:cs typeface="Carlito" panose="020F0502020204030204" pitchFamily="34" charset="0"/>
                      </a:endParaRPr>
                    </a:p>
                  </a:txBody>
                  <a:tcPr marL="68580" marR="68580" marT="34290" marB="34290"/>
                </a:tc>
                <a:tc>
                  <a:txBody>
                    <a:bodyPr/>
                    <a:lstStyle/>
                    <a:p>
                      <a:pPr algn="r" fontAlgn="b"/>
                      <a:r>
                        <a:rPr lang="en-US" sz="1300" b="1" u="none" strike="noStrike">
                          <a:solidFill>
                            <a:schemeClr val="tx1"/>
                          </a:solidFill>
                          <a:effectLst/>
                        </a:rPr>
                        <a:t>9%</a:t>
                      </a:r>
                      <a:endParaRPr lang="en-US" sz="1300" b="1" i="0" u="none" strike="noStrike">
                        <a:solidFill>
                          <a:schemeClr val="tx1"/>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chemeClr val="tx1"/>
                          </a:solidFill>
                          <a:effectLst/>
                        </a:rPr>
                        <a:t>7%</a:t>
                      </a:r>
                      <a:endParaRPr lang="en-US" sz="1300" b="1" i="0" u="none" strike="noStrike">
                        <a:solidFill>
                          <a:schemeClr val="tx1"/>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chemeClr val="tx1"/>
                          </a:solidFill>
                          <a:effectLst/>
                        </a:rPr>
                        <a:t>7%</a:t>
                      </a:r>
                      <a:endParaRPr lang="en-US" sz="1300" b="1" i="0" u="none" strike="noStrike">
                        <a:solidFill>
                          <a:schemeClr val="tx1"/>
                        </a:solidFill>
                        <a:effectLst/>
                        <a:latin typeface="+mn-lt"/>
                        <a:cs typeface="Carlito" panose="020F0502020204030204" pitchFamily="34" charset="0"/>
                      </a:endParaRPr>
                    </a:p>
                  </a:txBody>
                  <a:tcPr marL="7144" marR="7144" marT="7144" marB="0"/>
                </a:tc>
                <a:extLst>
                  <a:ext uri="{0D108BD9-81ED-4DB2-BD59-A6C34878D82A}">
                    <a16:rowId xmlns:a16="http://schemas.microsoft.com/office/drawing/2014/main" val="1174594093"/>
                  </a:ext>
                </a:extLst>
              </a:tr>
              <a:tr h="356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none" strike="noStrike">
                          <a:solidFill>
                            <a:schemeClr val="tx1"/>
                          </a:solidFill>
                          <a:effectLst/>
                        </a:rPr>
                        <a:t>OTHER EQUIPMENT MAINTENANCE</a:t>
                      </a:r>
                      <a:endParaRPr lang="en-US" sz="1300" b="1" i="0" u="none" strike="noStrike">
                        <a:solidFill>
                          <a:schemeClr val="tx1"/>
                        </a:solidFill>
                        <a:effectLst/>
                        <a:latin typeface="+mn-lt"/>
                        <a:cs typeface="Carlito" panose="020F0502020204030204" pitchFamily="34" charset="0"/>
                      </a:endParaRPr>
                    </a:p>
                  </a:txBody>
                  <a:tcPr marL="68580" marR="68580" marT="34290" marB="34290"/>
                </a:tc>
                <a:tc>
                  <a:txBody>
                    <a:bodyPr/>
                    <a:lstStyle/>
                    <a:p>
                      <a:pPr algn="r" fontAlgn="b"/>
                      <a:r>
                        <a:rPr lang="en-US" sz="1300" b="1" u="none" strike="noStrike">
                          <a:solidFill>
                            <a:schemeClr val="tx1"/>
                          </a:solidFill>
                          <a:effectLst/>
                        </a:rPr>
                        <a:t>5%</a:t>
                      </a:r>
                      <a:endParaRPr lang="en-US" sz="1300" b="1" i="0" u="none" strike="noStrike">
                        <a:solidFill>
                          <a:schemeClr val="tx1"/>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chemeClr val="tx1"/>
                          </a:solidFill>
                          <a:effectLst/>
                        </a:rPr>
                        <a:t>9%</a:t>
                      </a:r>
                      <a:endParaRPr lang="en-US" sz="1300" b="1" i="0" u="none" strike="noStrike">
                        <a:solidFill>
                          <a:schemeClr val="tx1"/>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chemeClr val="tx1"/>
                          </a:solidFill>
                          <a:effectLst/>
                        </a:rPr>
                        <a:t>14%</a:t>
                      </a:r>
                      <a:endParaRPr lang="en-US" sz="1300" b="1" i="0" u="none" strike="noStrike">
                        <a:solidFill>
                          <a:schemeClr val="tx1"/>
                        </a:solidFill>
                        <a:effectLst/>
                        <a:latin typeface="+mn-lt"/>
                        <a:cs typeface="Carlito" panose="020F0502020204030204" pitchFamily="34" charset="0"/>
                      </a:endParaRPr>
                    </a:p>
                  </a:txBody>
                  <a:tcPr marL="7144" marR="7144" marT="7144" marB="0"/>
                </a:tc>
                <a:extLst>
                  <a:ext uri="{0D108BD9-81ED-4DB2-BD59-A6C34878D82A}">
                    <a16:rowId xmlns:a16="http://schemas.microsoft.com/office/drawing/2014/main" val="64113174"/>
                  </a:ext>
                </a:extLst>
              </a:tr>
              <a:tr h="358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none" strike="noStrike">
                          <a:solidFill>
                            <a:schemeClr val="tx1"/>
                          </a:solidFill>
                          <a:effectLst/>
                        </a:rPr>
                        <a:t>DANGER TREES</a:t>
                      </a:r>
                      <a:endParaRPr lang="en-US" sz="1300" b="1" i="0" u="none" strike="noStrike">
                        <a:solidFill>
                          <a:schemeClr val="tx1"/>
                        </a:solidFill>
                        <a:effectLst/>
                        <a:latin typeface="+mn-lt"/>
                        <a:cs typeface="Carlito" panose="020F0502020204030204" pitchFamily="34" charset="0"/>
                      </a:endParaRPr>
                    </a:p>
                  </a:txBody>
                  <a:tcPr marL="68580" marR="68580" marT="34290" marB="34290"/>
                </a:tc>
                <a:tc>
                  <a:txBody>
                    <a:bodyPr/>
                    <a:lstStyle/>
                    <a:p>
                      <a:pPr algn="r" fontAlgn="b"/>
                      <a:r>
                        <a:rPr lang="en-US" sz="1300" b="1" u="none" strike="noStrike">
                          <a:solidFill>
                            <a:schemeClr val="tx1"/>
                          </a:solidFill>
                          <a:effectLst/>
                        </a:rPr>
                        <a:t>9%</a:t>
                      </a:r>
                      <a:endParaRPr lang="en-US" sz="1300" b="1" i="0" u="none" strike="noStrike">
                        <a:solidFill>
                          <a:schemeClr val="tx1"/>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chemeClr val="tx1"/>
                          </a:solidFill>
                          <a:effectLst/>
                        </a:rPr>
                        <a:t>10%</a:t>
                      </a:r>
                      <a:endParaRPr lang="en-US" sz="1300" b="1" i="0" u="none" strike="noStrike">
                        <a:solidFill>
                          <a:schemeClr val="tx1"/>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chemeClr val="tx1"/>
                          </a:solidFill>
                          <a:effectLst/>
                        </a:rPr>
                        <a:t>11%</a:t>
                      </a:r>
                      <a:endParaRPr lang="en-US" sz="1300" b="1" i="0" u="none" strike="noStrike">
                        <a:solidFill>
                          <a:schemeClr val="tx1"/>
                        </a:solidFill>
                        <a:effectLst/>
                        <a:latin typeface="+mn-lt"/>
                        <a:cs typeface="Carlito" panose="020F0502020204030204" pitchFamily="34" charset="0"/>
                      </a:endParaRPr>
                    </a:p>
                  </a:txBody>
                  <a:tcPr marL="7144" marR="7144" marT="7144" marB="0"/>
                </a:tc>
                <a:extLst>
                  <a:ext uri="{0D108BD9-81ED-4DB2-BD59-A6C34878D82A}">
                    <a16:rowId xmlns:a16="http://schemas.microsoft.com/office/drawing/2014/main" val="1857171337"/>
                  </a:ext>
                </a:extLst>
              </a:tr>
              <a:tr h="388682">
                <a:tc>
                  <a:txBody>
                    <a:bodyPr/>
                    <a:lstStyle/>
                    <a:p>
                      <a:r>
                        <a:rPr lang="en-US" sz="1300" b="1">
                          <a:solidFill>
                            <a:srgbClr val="FF0000"/>
                          </a:solidFill>
                        </a:rPr>
                        <a:t>FATIGUE &amp; STRESS</a:t>
                      </a:r>
                      <a:endParaRPr lang="en-US" sz="1300" b="1">
                        <a:solidFill>
                          <a:srgbClr val="FF0000"/>
                        </a:solidFill>
                        <a:latin typeface="+mn-lt"/>
                        <a:cs typeface="Carlito" panose="020F0502020204030204" pitchFamily="34" charset="0"/>
                      </a:endParaRPr>
                    </a:p>
                  </a:txBody>
                  <a:tcPr marL="68580" marR="68580" marT="34290" marB="34290"/>
                </a:tc>
                <a:tc>
                  <a:txBody>
                    <a:bodyPr/>
                    <a:lstStyle/>
                    <a:p>
                      <a:pPr algn="r" fontAlgn="b"/>
                      <a:r>
                        <a:rPr lang="en-US" sz="1300" b="1" u="none" strike="noStrike">
                          <a:solidFill>
                            <a:srgbClr val="FF0000"/>
                          </a:solidFill>
                          <a:effectLst/>
                        </a:rPr>
                        <a:t>20%</a:t>
                      </a:r>
                      <a:endParaRPr lang="en-US" sz="1300" b="1" i="0" u="none" strike="noStrike">
                        <a:solidFill>
                          <a:srgbClr val="FF0000"/>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rgbClr val="FF0000"/>
                          </a:solidFill>
                          <a:effectLst/>
                        </a:rPr>
                        <a:t>13%</a:t>
                      </a:r>
                      <a:endParaRPr lang="en-US" sz="1300" b="1" i="0" u="none" strike="noStrike">
                        <a:solidFill>
                          <a:srgbClr val="FF0000"/>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rgbClr val="FF0000"/>
                          </a:solidFill>
                          <a:effectLst/>
                        </a:rPr>
                        <a:t>24%</a:t>
                      </a:r>
                      <a:endParaRPr lang="en-US" sz="1300" b="1" i="0" u="none" strike="noStrike">
                        <a:solidFill>
                          <a:srgbClr val="FF0000"/>
                        </a:solidFill>
                        <a:effectLst/>
                        <a:latin typeface="+mn-lt"/>
                        <a:cs typeface="Carlito" panose="020F0502020204030204" pitchFamily="34" charset="0"/>
                      </a:endParaRPr>
                    </a:p>
                  </a:txBody>
                  <a:tcPr marL="7144" marR="7144" marT="7144" marB="0"/>
                </a:tc>
                <a:extLst>
                  <a:ext uri="{0D108BD9-81ED-4DB2-BD59-A6C34878D82A}">
                    <a16:rowId xmlns:a16="http://schemas.microsoft.com/office/drawing/2014/main" val="1019298097"/>
                  </a:ext>
                </a:extLst>
              </a:tr>
              <a:tr h="379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none" strike="noStrike">
                          <a:solidFill>
                            <a:srgbClr val="FF0000"/>
                          </a:solidFill>
                          <a:effectLst/>
                        </a:rPr>
                        <a:t>FITNESS</a:t>
                      </a:r>
                      <a:r>
                        <a:rPr lang="en-US" sz="1300" b="1" u="none" strike="noStrike" baseline="0">
                          <a:solidFill>
                            <a:srgbClr val="FF0000"/>
                          </a:solidFill>
                          <a:effectLst/>
                        </a:rPr>
                        <a:t> &amp; HEALTH</a:t>
                      </a:r>
                      <a:endParaRPr lang="en-US" sz="1300" b="1" i="0" u="none" strike="noStrike">
                        <a:solidFill>
                          <a:srgbClr val="FF0000"/>
                        </a:solidFill>
                        <a:effectLst/>
                        <a:latin typeface="+mn-lt"/>
                        <a:cs typeface="Carlito" panose="020F0502020204030204" pitchFamily="34" charset="0"/>
                      </a:endParaRPr>
                    </a:p>
                  </a:txBody>
                  <a:tcPr marL="68580" marR="68580" marT="34290" marB="34290"/>
                </a:tc>
                <a:tc>
                  <a:txBody>
                    <a:bodyPr/>
                    <a:lstStyle/>
                    <a:p>
                      <a:pPr algn="r" fontAlgn="b"/>
                      <a:r>
                        <a:rPr lang="en-US" sz="1300" b="1" u="none" strike="noStrike">
                          <a:solidFill>
                            <a:srgbClr val="FF0000"/>
                          </a:solidFill>
                          <a:effectLst/>
                        </a:rPr>
                        <a:t>12%</a:t>
                      </a:r>
                      <a:endParaRPr lang="en-US" sz="1300" b="1" i="0" u="none" strike="noStrike">
                        <a:solidFill>
                          <a:srgbClr val="FF0000"/>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rgbClr val="FF0000"/>
                          </a:solidFill>
                          <a:effectLst/>
                        </a:rPr>
                        <a:t>14%</a:t>
                      </a:r>
                      <a:endParaRPr lang="en-US" sz="1300" b="1" i="0" u="none" strike="noStrike">
                        <a:solidFill>
                          <a:srgbClr val="FF0000"/>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chemeClr val="tx1"/>
                          </a:solidFill>
                          <a:effectLst/>
                        </a:rPr>
                        <a:t>10%</a:t>
                      </a:r>
                      <a:endParaRPr lang="en-US" sz="1300" b="1" i="0" u="none" strike="noStrike">
                        <a:solidFill>
                          <a:schemeClr val="tx1"/>
                        </a:solidFill>
                        <a:effectLst/>
                        <a:latin typeface="+mn-lt"/>
                        <a:cs typeface="Carlito" panose="020F0502020204030204" pitchFamily="34" charset="0"/>
                      </a:endParaRPr>
                    </a:p>
                  </a:txBody>
                  <a:tcPr marL="7144" marR="7144" marT="7144" marB="0"/>
                </a:tc>
                <a:extLst>
                  <a:ext uri="{0D108BD9-81ED-4DB2-BD59-A6C34878D82A}">
                    <a16:rowId xmlns:a16="http://schemas.microsoft.com/office/drawing/2014/main" val="2714477384"/>
                  </a:ext>
                </a:extLst>
              </a:tr>
              <a:tr h="345866">
                <a:tc>
                  <a:txBody>
                    <a:bodyPr/>
                    <a:lstStyle/>
                    <a:p>
                      <a:pPr algn="l" fontAlgn="ctr"/>
                      <a:r>
                        <a:rPr lang="en-US" sz="1300" b="1" u="none" strike="noStrike">
                          <a:solidFill>
                            <a:schemeClr val="tx1"/>
                          </a:solidFill>
                          <a:effectLst/>
                        </a:rPr>
                        <a:t>GUARDING &amp; LOCK-OUT/TAG-OUT</a:t>
                      </a:r>
                      <a:endParaRPr lang="en-US" sz="1300" b="1" i="0" u="none" strike="noStrike">
                        <a:solidFill>
                          <a:schemeClr val="tx1"/>
                        </a:solidFill>
                        <a:effectLst/>
                        <a:latin typeface="+mn-lt"/>
                        <a:cs typeface="Carlito" panose="020F0502020204030204" pitchFamily="34" charset="0"/>
                      </a:endParaRPr>
                    </a:p>
                  </a:txBody>
                  <a:tcPr marL="68580" marR="68580" marT="34290" marB="34290"/>
                </a:tc>
                <a:tc>
                  <a:txBody>
                    <a:bodyPr/>
                    <a:lstStyle/>
                    <a:p>
                      <a:pPr algn="r" fontAlgn="b"/>
                      <a:r>
                        <a:rPr lang="en-US" sz="1300" b="1" u="none" strike="noStrike">
                          <a:solidFill>
                            <a:schemeClr val="tx1"/>
                          </a:solidFill>
                          <a:effectLst/>
                        </a:rPr>
                        <a:t>5%</a:t>
                      </a:r>
                      <a:endParaRPr lang="en-US" sz="1300" b="1" i="0" u="none" strike="noStrike">
                        <a:solidFill>
                          <a:schemeClr val="tx1"/>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chemeClr val="tx1"/>
                          </a:solidFill>
                          <a:effectLst/>
                        </a:rPr>
                        <a:t>10%</a:t>
                      </a:r>
                      <a:endParaRPr lang="en-US" sz="1300" b="1" i="0" u="none" strike="noStrike">
                        <a:solidFill>
                          <a:schemeClr val="tx1"/>
                        </a:solidFill>
                        <a:effectLst/>
                        <a:latin typeface="+mn-lt"/>
                        <a:cs typeface="Carlito" panose="020F0502020204030204" pitchFamily="34" charset="0"/>
                      </a:endParaRPr>
                    </a:p>
                  </a:txBody>
                  <a:tcPr marL="7144" marR="7144" marT="7144" marB="0"/>
                </a:tc>
                <a:tc>
                  <a:txBody>
                    <a:bodyPr/>
                    <a:lstStyle/>
                    <a:p>
                      <a:pPr algn="r" fontAlgn="b"/>
                      <a:r>
                        <a:rPr lang="en-US" sz="1300" b="1" u="none" strike="noStrike">
                          <a:solidFill>
                            <a:schemeClr val="tx1"/>
                          </a:solidFill>
                          <a:effectLst/>
                        </a:rPr>
                        <a:t>7%</a:t>
                      </a:r>
                      <a:endParaRPr lang="en-US" sz="1300" b="1" i="0" u="none" strike="noStrike">
                        <a:solidFill>
                          <a:schemeClr val="tx1"/>
                        </a:solidFill>
                        <a:effectLst/>
                        <a:latin typeface="+mn-lt"/>
                        <a:cs typeface="Carlito" panose="020F0502020204030204" pitchFamily="34" charset="0"/>
                      </a:endParaRPr>
                    </a:p>
                  </a:txBody>
                  <a:tcPr marL="7144" marR="7144" marT="7144" marB="0"/>
                </a:tc>
                <a:extLst>
                  <a:ext uri="{0D108BD9-81ED-4DB2-BD59-A6C34878D82A}">
                    <a16:rowId xmlns:a16="http://schemas.microsoft.com/office/drawing/2014/main" val="670368111"/>
                  </a:ext>
                </a:extLst>
              </a:tr>
              <a:tr h="345867">
                <a:tc>
                  <a:txBody>
                    <a:bodyPr/>
                    <a:lstStyle/>
                    <a:p>
                      <a:r>
                        <a:rPr lang="en-US" sz="1300" b="1"/>
                        <a:t>KNOWING BEST PPE OPTIONS</a:t>
                      </a:r>
                      <a:endParaRPr lang="en-US" sz="1300" b="1">
                        <a:latin typeface="+mn-lt"/>
                        <a:cs typeface="Carlito" panose="020F0502020204030204" pitchFamily="34" charset="0"/>
                      </a:endParaRPr>
                    </a:p>
                  </a:txBody>
                  <a:tcPr marL="68580" marR="68580" marT="34290" marB="34290">
                    <a:lnB w="9525" cap="flat" cmpd="sng" algn="ctr">
                      <a:noFill/>
                      <a:prstDash val="solid"/>
                    </a:lnB>
                  </a:tcPr>
                </a:tc>
                <a:tc>
                  <a:txBody>
                    <a:bodyPr/>
                    <a:lstStyle/>
                    <a:p>
                      <a:pPr algn="r" fontAlgn="b"/>
                      <a:r>
                        <a:rPr lang="en-US" sz="1300" b="1" u="none" strike="noStrike">
                          <a:solidFill>
                            <a:schemeClr val="tx1"/>
                          </a:solidFill>
                          <a:effectLst/>
                        </a:rPr>
                        <a:t>9%</a:t>
                      </a:r>
                      <a:endParaRPr lang="en-US" sz="1300" b="1" i="0" u="none" strike="noStrike">
                        <a:solidFill>
                          <a:schemeClr val="tx1"/>
                        </a:solidFill>
                        <a:effectLst/>
                        <a:latin typeface="+mn-lt"/>
                        <a:cs typeface="Carlito" panose="020F0502020204030204" pitchFamily="34" charset="0"/>
                      </a:endParaRPr>
                    </a:p>
                  </a:txBody>
                  <a:tcPr marL="7144" marR="7144" marT="7144" marB="0">
                    <a:lnB w="9525" cap="flat" cmpd="sng" algn="ctr">
                      <a:noFill/>
                      <a:prstDash val="solid"/>
                    </a:lnB>
                  </a:tcPr>
                </a:tc>
                <a:tc>
                  <a:txBody>
                    <a:bodyPr/>
                    <a:lstStyle/>
                    <a:p>
                      <a:pPr algn="r" fontAlgn="b"/>
                      <a:r>
                        <a:rPr lang="en-US" sz="1300" b="1" u="none" strike="noStrike">
                          <a:solidFill>
                            <a:schemeClr val="tx1"/>
                          </a:solidFill>
                          <a:effectLst/>
                        </a:rPr>
                        <a:t>5%</a:t>
                      </a:r>
                      <a:endParaRPr lang="en-US" sz="1300" b="1" i="0" u="none" strike="noStrike">
                        <a:solidFill>
                          <a:schemeClr val="tx1"/>
                        </a:solidFill>
                        <a:effectLst/>
                        <a:latin typeface="+mn-lt"/>
                        <a:cs typeface="Carlito" panose="020F0502020204030204" pitchFamily="34" charset="0"/>
                      </a:endParaRPr>
                    </a:p>
                  </a:txBody>
                  <a:tcPr marL="7144" marR="7144" marT="7144" marB="0">
                    <a:lnB w="9525" cap="flat" cmpd="sng" algn="ctr">
                      <a:noFill/>
                      <a:prstDash val="solid"/>
                    </a:lnB>
                  </a:tcPr>
                </a:tc>
                <a:tc>
                  <a:txBody>
                    <a:bodyPr/>
                    <a:lstStyle/>
                    <a:p>
                      <a:pPr algn="r" fontAlgn="b"/>
                      <a:r>
                        <a:rPr lang="en-US" sz="1300" b="1" u="none" strike="noStrike">
                          <a:solidFill>
                            <a:schemeClr val="tx1"/>
                          </a:solidFill>
                          <a:effectLst/>
                        </a:rPr>
                        <a:t>5%</a:t>
                      </a:r>
                      <a:endParaRPr lang="en-US" sz="1300" b="1" i="0" u="none" strike="noStrike">
                        <a:solidFill>
                          <a:schemeClr val="tx1"/>
                        </a:solidFill>
                        <a:effectLst/>
                        <a:latin typeface="+mn-lt"/>
                        <a:cs typeface="Carlito" panose="020F0502020204030204" pitchFamily="34" charset="0"/>
                      </a:endParaRPr>
                    </a:p>
                  </a:txBody>
                  <a:tcPr marL="7144" marR="7144" marT="7144" marB="0">
                    <a:lnB w="9525" cap="flat" cmpd="sng" algn="ctr">
                      <a:noFill/>
                      <a:prstDash val="solid"/>
                    </a:lnB>
                  </a:tcPr>
                </a:tc>
                <a:extLst>
                  <a:ext uri="{0D108BD9-81ED-4DB2-BD59-A6C34878D82A}">
                    <a16:rowId xmlns:a16="http://schemas.microsoft.com/office/drawing/2014/main" val="3553900587"/>
                  </a:ext>
                </a:extLst>
              </a:tr>
              <a:tr h="265271">
                <a:tc gridSpan="4">
                  <a:txBody>
                    <a:bodyPr/>
                    <a:lstStyle/>
                    <a:p>
                      <a:endParaRPr lang="en-US" sz="1300" b="1" dirty="0">
                        <a:latin typeface="+mn-lt"/>
                        <a:cs typeface="Carlito" panose="020F0502020204030204" pitchFamily="34" charset="0"/>
                      </a:endParaRPr>
                    </a:p>
                  </a:txBody>
                  <a:tcPr marL="68580" marR="68580" marT="34290" marB="3429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algn="r" fontAlgn="b"/>
                      <a:endParaRPr lang="en-US" sz="1300" b="1" i="0" u="none" strike="noStrike">
                        <a:solidFill>
                          <a:schemeClr val="tx1"/>
                        </a:solidFill>
                        <a:effectLst/>
                        <a:latin typeface="+mn-lt"/>
                        <a:cs typeface="Carlito" panose="020F0502020204030204" pitchFamily="34" charset="0"/>
                      </a:endParaRPr>
                    </a:p>
                  </a:txBody>
                  <a:tcPr marL="7144" marR="7144" marT="7144" marB="0" anchor="b">
                    <a:noFill/>
                  </a:tcPr>
                </a:tc>
                <a:tc hMerge="1">
                  <a:txBody>
                    <a:bodyPr/>
                    <a:lstStyle/>
                    <a:p>
                      <a:pPr algn="r" fontAlgn="b"/>
                      <a:endParaRPr lang="en-US" sz="1300" b="1" i="0" u="none" strike="noStrike">
                        <a:solidFill>
                          <a:schemeClr val="tx1"/>
                        </a:solidFill>
                        <a:effectLst/>
                        <a:latin typeface="+mn-lt"/>
                        <a:cs typeface="Carlito" panose="020F0502020204030204" pitchFamily="34" charset="0"/>
                      </a:endParaRPr>
                    </a:p>
                  </a:txBody>
                  <a:tcPr marL="7144" marR="7144" marT="7144" marB="0" anchor="b">
                    <a:noFill/>
                  </a:tcPr>
                </a:tc>
                <a:tc hMerge="1">
                  <a:txBody>
                    <a:bodyPr/>
                    <a:lstStyle/>
                    <a:p>
                      <a:pPr algn="r" fontAlgn="b"/>
                      <a:endParaRPr lang="en-US" sz="1300" b="1" i="0" u="none" strike="noStrike">
                        <a:solidFill>
                          <a:schemeClr val="tx1"/>
                        </a:solidFill>
                        <a:effectLst/>
                        <a:latin typeface="+mn-lt"/>
                        <a:cs typeface="Carlito" panose="020F0502020204030204" pitchFamily="34" charset="0"/>
                      </a:endParaRPr>
                    </a:p>
                  </a:txBody>
                  <a:tcPr marL="7144" marR="7144" marT="7144" marB="0" anchor="b">
                    <a:noFill/>
                  </a:tcPr>
                </a:tc>
                <a:extLst>
                  <a:ext uri="{0D108BD9-81ED-4DB2-BD59-A6C34878D82A}">
                    <a16:rowId xmlns:a16="http://schemas.microsoft.com/office/drawing/2014/main" val="1644085255"/>
                  </a:ext>
                </a:extLst>
              </a:tr>
            </a:tbl>
          </a:graphicData>
        </a:graphic>
      </p:graphicFrame>
    </p:spTree>
    <p:custDataLst>
      <p:tags r:id="rId1"/>
    </p:custDataLst>
    <p:extLst>
      <p:ext uri="{BB962C8B-B14F-4D97-AF65-F5344CB8AC3E}">
        <p14:creationId xmlns:p14="http://schemas.microsoft.com/office/powerpoint/2010/main" val="3392757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93" y="122724"/>
            <a:ext cx="7929267" cy="1088068"/>
          </a:xfrm>
        </p:spPr>
        <p:txBody>
          <a:bodyPr/>
          <a:lstStyle/>
          <a:p>
            <a:r>
              <a:rPr lang="en-US" sz="2800" b="1" dirty="0">
                <a:solidFill>
                  <a:srgbClr val="69904A"/>
                </a:solidFill>
                <a:latin typeface="Encode Sans Condensed Thin" panose="020B0604020202020204" charset="0"/>
                <a:cs typeface="Carlito" panose="020F0502020204030204" pitchFamily="34" charset="0"/>
              </a:rPr>
              <a:t>NW Logging Safety Summit</a:t>
            </a:r>
            <a:br>
              <a:rPr lang="en-US" b="1" dirty="0">
                <a:latin typeface="Carlito" panose="020F0502020204030204" pitchFamily="34" charset="0"/>
                <a:cs typeface="Carlito" panose="020F0502020204030204" pitchFamily="34" charset="0"/>
              </a:rPr>
            </a:br>
            <a:r>
              <a:rPr lang="en-US" sz="2000" b="1" dirty="0">
                <a:latin typeface="Open Sans" panose="020B0606030504020204" pitchFamily="34" charset="0"/>
                <a:ea typeface="Open Sans" panose="020B0606030504020204" pitchFamily="34" charset="0"/>
                <a:cs typeface="Open Sans" panose="020B0606030504020204" pitchFamily="34" charset="0"/>
              </a:rPr>
              <a:t>Feb 20, 2019, Springfield, OR</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37493" y="1568103"/>
            <a:ext cx="2971800" cy="2743200"/>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748252" y="1568103"/>
            <a:ext cx="4765172" cy="2429860"/>
          </a:xfrm>
          <a:prstGeom prst="rect">
            <a:avLst/>
          </a:prstGeom>
        </p:spPr>
      </p:pic>
    </p:spTree>
    <p:extLst>
      <p:ext uri="{BB962C8B-B14F-4D97-AF65-F5344CB8AC3E}">
        <p14:creationId xmlns:p14="http://schemas.microsoft.com/office/powerpoint/2010/main" val="389740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542" y="462206"/>
            <a:ext cx="7543800" cy="1088068"/>
          </a:xfrm>
        </p:spPr>
        <p:txBody>
          <a:bodyPr>
            <a:normAutofit fontScale="90000"/>
          </a:bodyPr>
          <a:lstStyle/>
          <a:p>
            <a:r>
              <a:rPr lang="en-US" sz="2400" b="1" dirty="0">
                <a:solidFill>
                  <a:srgbClr val="69904A"/>
                </a:solidFill>
                <a:latin typeface="Encode Sans Condensed Thin" panose="020B0604020202020204" charset="0"/>
                <a:cs typeface="Arial" panose="020B0604020202020204" pitchFamily="34" charset="0"/>
              </a:rPr>
              <a:t>LOGGING SUMMIT - FUTURE PLANNING RESULTS</a:t>
            </a:r>
            <a:br>
              <a:rPr lang="en-US" sz="2400" b="1" dirty="0">
                <a:solidFill>
                  <a:srgbClr val="69904A"/>
                </a:solidFill>
                <a:latin typeface="Encode Sans Condensed Thin" panose="020B0604020202020204" charset="0"/>
                <a:cs typeface="Arial" panose="020B0604020202020204" pitchFamily="34" charset="0"/>
              </a:rPr>
            </a:br>
            <a:endParaRPr lang="en-US" sz="2400" b="1" dirty="0">
              <a:solidFill>
                <a:srgbClr val="69904A"/>
              </a:solidFill>
              <a:latin typeface="Encode Sans Condensed Thin" panose="020B0604020202020204" charset="0"/>
              <a:cs typeface="Arial" panose="020B0604020202020204" pitchFamily="34" charset="0"/>
            </a:endParaRPr>
          </a:p>
        </p:txBody>
      </p:sp>
      <p:sp>
        <p:nvSpPr>
          <p:cNvPr id="3" name="Content Placeholder 2"/>
          <p:cNvSpPr>
            <a:spLocks noGrp="1"/>
          </p:cNvSpPr>
          <p:nvPr>
            <p:ph idx="1"/>
          </p:nvPr>
        </p:nvSpPr>
        <p:spPr>
          <a:xfrm>
            <a:off x="2041633" y="3020930"/>
            <a:ext cx="5787944" cy="1681684"/>
          </a:xfrm>
        </p:spPr>
        <p:txBody>
          <a:bodyPr>
            <a:noAutofit/>
          </a:bodyPr>
          <a:lstStyle/>
          <a:p>
            <a:pPr marL="0" indent="0">
              <a:lnSpc>
                <a:spcPct val="120000"/>
              </a:lnSpc>
              <a:buNone/>
            </a:pPr>
            <a:r>
              <a:rPr lang="en-US" sz="1400" b="1" dirty="0">
                <a:latin typeface="Open Sans" panose="020B0606030504020204" pitchFamily="34" charset="0"/>
                <a:ea typeface="Open Sans" panose="020B0606030504020204" pitchFamily="34" charset="0"/>
                <a:cs typeface="Open Sans" panose="020B0606030504020204" pitchFamily="34" charset="0"/>
              </a:rPr>
              <a:t>Is there interest in a NW network of consultants? YES</a:t>
            </a:r>
            <a:br>
              <a:rPr lang="en-US" sz="1400" b="1" dirty="0">
                <a:latin typeface="Open Sans" panose="020B0606030504020204" pitchFamily="34" charset="0"/>
                <a:ea typeface="Open Sans" panose="020B0606030504020204" pitchFamily="34" charset="0"/>
                <a:cs typeface="Open Sans" panose="020B0606030504020204" pitchFamily="34" charset="0"/>
              </a:rPr>
            </a:br>
            <a:r>
              <a:rPr lang="en-US" sz="1400" b="1" dirty="0">
                <a:latin typeface="Open Sans" panose="020B0606030504020204" pitchFamily="34" charset="0"/>
                <a:ea typeface="Open Sans" panose="020B0606030504020204" pitchFamily="34" charset="0"/>
                <a:cs typeface="Open Sans" panose="020B0606030504020204" pitchFamily="34" charset="0"/>
              </a:rPr>
              <a:t>What are ideas for the structure and future hosts?</a:t>
            </a:r>
            <a:br>
              <a:rPr lang="en-US" sz="1400" b="1" dirty="0">
                <a:latin typeface="Open Sans" panose="020B0606030504020204" pitchFamily="34" charset="0"/>
                <a:ea typeface="Open Sans" panose="020B0606030504020204" pitchFamily="34" charset="0"/>
                <a:cs typeface="Open Sans" panose="020B0606030504020204" pitchFamily="34" charset="0"/>
              </a:rPr>
            </a:br>
            <a:r>
              <a:rPr lang="en-US" sz="14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sz="1400" b="1"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Website- private Facebook groups, email, text</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sz="1400" dirty="0">
                <a:latin typeface="Open Sans" panose="020B0606030504020204" pitchFamily="34" charset="0"/>
                <a:ea typeface="Open Sans" panose="020B0606030504020204" pitchFamily="34" charset="0"/>
                <a:cs typeface="Open Sans" panose="020B0606030504020204" pitchFamily="34" charset="0"/>
              </a:rPr>
              <a:t>Rotating Responsibility. Sponsors, location, focus on a local/ need</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sz="1400" dirty="0">
                <a:latin typeface="Open Sans" panose="020B0606030504020204" pitchFamily="34" charset="0"/>
                <a:ea typeface="Open Sans" panose="020B0606030504020204" pitchFamily="34" charset="0"/>
                <a:cs typeface="Open Sans" panose="020B0606030504020204" pitchFamily="34" charset="0"/>
              </a:rPr>
              <a:t>Workgroup/Task forces to tackle problems/milestones</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sz="1400" dirty="0">
                <a:latin typeface="Open Sans" panose="020B0606030504020204" pitchFamily="34" charset="0"/>
                <a:ea typeface="Open Sans" panose="020B0606030504020204" pitchFamily="34" charset="0"/>
                <a:cs typeface="Open Sans" panose="020B0606030504020204" pitchFamily="34" charset="0"/>
              </a:rPr>
              <a:t>Safety alerts</a:t>
            </a:r>
          </a:p>
        </p:txBody>
      </p:sp>
      <p:sp>
        <p:nvSpPr>
          <p:cNvPr id="4" name="Rectangle 3"/>
          <p:cNvSpPr/>
          <p:nvPr/>
        </p:nvSpPr>
        <p:spPr>
          <a:xfrm>
            <a:off x="556127" y="1392723"/>
            <a:ext cx="4252639" cy="1384995"/>
          </a:xfrm>
          <a:prstGeom prst="rect">
            <a:avLst/>
          </a:prstGeom>
        </p:spPr>
        <p:txBody>
          <a:bodyPr wrap="square">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What trends will have the largest impact?</a:t>
            </a:r>
          </a:p>
          <a:p>
            <a:pPr marL="214313" indent="-214313">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Job pressure - Short rotation-high productivity $$ compensation</a:t>
            </a:r>
          </a:p>
          <a:p>
            <a:pPr marL="214313" indent="-214313">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Long term contracts with landowners</a:t>
            </a:r>
          </a:p>
          <a:p>
            <a:pPr marL="214313" indent="-214313">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Safety leadership-top down</a:t>
            </a:r>
          </a:p>
          <a:p>
            <a:pPr marL="214313" indent="-214313">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Benefit packages: Retirement, Insurance</a:t>
            </a:r>
          </a:p>
        </p:txBody>
      </p:sp>
      <p:sp>
        <p:nvSpPr>
          <p:cNvPr id="5" name="Rectangle 4"/>
          <p:cNvSpPr/>
          <p:nvPr/>
        </p:nvSpPr>
        <p:spPr>
          <a:xfrm>
            <a:off x="4851049" y="1402025"/>
            <a:ext cx="3635259" cy="1169551"/>
          </a:xfrm>
          <a:prstGeom prst="rect">
            <a:avLst/>
          </a:prstGeom>
        </p:spPr>
        <p:txBody>
          <a:bodyPr wrap="square">
            <a:spAutoFit/>
          </a:bodyPr>
          <a:lstStyle/>
          <a:p>
            <a:r>
              <a:rPr lang="en-US" b="1">
                <a:latin typeface="Open Sans" panose="020B0606030504020204" pitchFamily="34" charset="0"/>
                <a:ea typeface="Open Sans" panose="020B0606030504020204" pitchFamily="34" charset="0"/>
                <a:cs typeface="Open Sans" panose="020B0606030504020204" pitchFamily="34" charset="0"/>
              </a:rPr>
              <a:t>What solutions and trainings can we develop? </a:t>
            </a:r>
          </a:p>
          <a:p>
            <a:pPr marL="214313" indent="-214313">
              <a:buFont typeface="Wingdings" panose="05000000000000000000" pitchFamily="2" charset="2"/>
              <a:buChar char="§"/>
            </a:pPr>
            <a:r>
              <a:rPr lang="en-US">
                <a:latin typeface="Open Sans" panose="020B0606030504020204" pitchFamily="34" charset="0"/>
                <a:ea typeface="Open Sans" panose="020B0606030504020204" pitchFamily="34" charset="0"/>
                <a:cs typeface="Open Sans" panose="020B0606030504020204" pitchFamily="34" charset="0"/>
              </a:rPr>
              <a:t>Supervisor training / Train-the-trainer</a:t>
            </a:r>
          </a:p>
          <a:p>
            <a:pPr marL="214313" indent="-214313">
              <a:buFont typeface="Wingdings" panose="05000000000000000000" pitchFamily="2" charset="2"/>
              <a:buChar char="§"/>
            </a:pPr>
            <a:r>
              <a:rPr lang="en-US">
                <a:latin typeface="Open Sans" panose="020B0606030504020204" pitchFamily="34" charset="0"/>
                <a:ea typeface="Open Sans" panose="020B0606030504020204" pitchFamily="34" charset="0"/>
                <a:cs typeface="Open Sans" panose="020B0606030504020204" pitchFamily="34" charset="0"/>
              </a:rPr>
              <a:t>Videos </a:t>
            </a:r>
            <a:r>
              <a:rPr lang="en-US">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trainings </a:t>
            </a:r>
          </a:p>
          <a:p>
            <a:pPr marL="214313" indent="-214313">
              <a:buFont typeface="Wingdings" panose="05000000000000000000" pitchFamily="2" charset="2"/>
              <a:buChar char="§"/>
            </a:pPr>
            <a:r>
              <a:rPr lang="en-US">
                <a:latin typeface="Open Sans" panose="020B0606030504020204" pitchFamily="34" charset="0"/>
                <a:ea typeface="Open Sans" panose="020B0606030504020204" pitchFamily="34" charset="0"/>
                <a:cs typeface="Open Sans" panose="020B0606030504020204" pitchFamily="34" charset="0"/>
              </a:rPr>
              <a:t>Training certification</a:t>
            </a:r>
          </a:p>
        </p:txBody>
      </p:sp>
    </p:spTree>
    <p:extLst>
      <p:ext uri="{BB962C8B-B14F-4D97-AF65-F5344CB8AC3E}">
        <p14:creationId xmlns:p14="http://schemas.microsoft.com/office/powerpoint/2010/main" val="202664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D96B75-A524-4797-9574-6FAD2C75B971}"/>
              </a:ext>
            </a:extLst>
          </p:cNvPr>
          <p:cNvSpPr>
            <a:spLocks noGrp="1"/>
          </p:cNvSpPr>
          <p:nvPr>
            <p:ph type="title"/>
          </p:nvPr>
        </p:nvSpPr>
        <p:spPr>
          <a:xfrm>
            <a:off x="437493" y="122724"/>
            <a:ext cx="7929267" cy="1088068"/>
          </a:xfrm>
        </p:spPr>
        <p:txBody>
          <a:bodyPr>
            <a:normAutofit/>
          </a:bodyPr>
          <a:lstStyle/>
          <a:p>
            <a:r>
              <a:rPr lang="en-US" sz="2800" b="1" dirty="0">
                <a:solidFill>
                  <a:srgbClr val="69904A"/>
                </a:solidFill>
                <a:latin typeface="Encode Sans Condensed Thin" panose="020B0604020202020204" charset="0"/>
                <a:cs typeface="Carlito" panose="020F0502020204030204" pitchFamily="34" charset="0"/>
              </a:rPr>
              <a:t>Western Regional S&amp;H Conf</a:t>
            </a:r>
            <a:br>
              <a:rPr lang="en-US" b="1" dirty="0">
                <a:latin typeface="Carlito" panose="020F0502020204030204" pitchFamily="34" charset="0"/>
                <a:cs typeface="Carlito" panose="020F0502020204030204" pitchFamily="34" charset="0"/>
              </a:rPr>
            </a:br>
            <a:r>
              <a:rPr lang="en-US" sz="2200" b="1" dirty="0">
                <a:latin typeface="Calibri" panose="020F0502020204030204" pitchFamily="34" charset="0"/>
                <a:cs typeface="Calibri" panose="020F0502020204030204" pitchFamily="34" charset="0"/>
              </a:rPr>
              <a:t>Forestry Safety Innovations and Populations Session, </a:t>
            </a:r>
            <a:r>
              <a:rPr lang="en-US" sz="2200" b="1" dirty="0">
                <a:latin typeface="Calibri" panose="020F0502020204030204" pitchFamily="34" charset="0"/>
                <a:ea typeface="Open Sans" panose="020B0606030504020204" pitchFamily="34" charset="0"/>
                <a:cs typeface="Calibri" panose="020F0502020204030204" pitchFamily="34" charset="0"/>
              </a:rPr>
              <a:t>2019</a:t>
            </a:r>
            <a:endParaRPr lang="en-US" sz="2200" dirty="0">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006BD34-D8A0-4CCC-AC80-1B692C546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68" y="1314866"/>
            <a:ext cx="5642103" cy="2884071"/>
          </a:xfrm>
          <a:prstGeom prst="rect">
            <a:avLst/>
          </a:prstGeom>
        </p:spPr>
      </p:pic>
      <p:pic>
        <p:nvPicPr>
          <p:cNvPr id="7" name="Picture 6">
            <a:extLst>
              <a:ext uri="{FF2B5EF4-FFF2-40B4-BE49-F238E27FC236}">
                <a16:creationId xmlns:a16="http://schemas.microsoft.com/office/drawing/2014/main" id="{5E9B1C00-60E3-42E5-9D01-87AFB37F2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511" y="1314866"/>
            <a:ext cx="4124489" cy="2893509"/>
          </a:xfrm>
          <a:prstGeom prst="rect">
            <a:avLst/>
          </a:prstGeom>
        </p:spPr>
      </p:pic>
    </p:spTree>
    <p:extLst>
      <p:ext uri="{BB962C8B-B14F-4D97-AF65-F5344CB8AC3E}">
        <p14:creationId xmlns:p14="http://schemas.microsoft.com/office/powerpoint/2010/main" val="255350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8C2558-9B98-4559-9D85-608FE9F5B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37" y="1332844"/>
            <a:ext cx="7311795" cy="4216618"/>
          </a:xfrm>
          <a:prstGeom prst="rect">
            <a:avLst/>
          </a:prstGeom>
        </p:spPr>
      </p:pic>
      <p:sp>
        <p:nvSpPr>
          <p:cNvPr id="9" name="TextBox 8">
            <a:extLst>
              <a:ext uri="{FF2B5EF4-FFF2-40B4-BE49-F238E27FC236}">
                <a16:creationId xmlns:a16="http://schemas.microsoft.com/office/drawing/2014/main" id="{67495F76-2817-4A3F-9901-14EDC257CEC1}"/>
              </a:ext>
            </a:extLst>
          </p:cNvPr>
          <p:cNvSpPr txBox="1"/>
          <p:nvPr/>
        </p:nvSpPr>
        <p:spPr>
          <a:xfrm>
            <a:off x="1182414" y="420249"/>
            <a:ext cx="6928945" cy="523220"/>
          </a:xfrm>
          <a:prstGeom prst="rect">
            <a:avLst/>
          </a:prstGeom>
          <a:noFill/>
        </p:spPr>
        <p:txBody>
          <a:bodyPr wrap="square">
            <a:spAutoFit/>
          </a:bodyPr>
          <a:lstStyle/>
          <a:p>
            <a:r>
              <a:rPr lang="en-US" sz="2800" b="1" dirty="0"/>
              <a:t>https://stacks.cdc.gov/view/cdc/123522</a:t>
            </a:r>
          </a:p>
        </p:txBody>
      </p:sp>
    </p:spTree>
    <p:extLst>
      <p:ext uri="{BB962C8B-B14F-4D97-AF65-F5344CB8AC3E}">
        <p14:creationId xmlns:p14="http://schemas.microsoft.com/office/powerpoint/2010/main" val="113962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p:nvPr/>
        </p:nvSpPr>
        <p:spPr>
          <a:xfrm>
            <a:off x="512557" y="626836"/>
            <a:ext cx="5092083" cy="991724"/>
          </a:xfrm>
          <a:prstGeom prst="rect">
            <a:avLst/>
          </a:prstGeom>
          <a:noFill/>
          <a:ln>
            <a:noFill/>
          </a:ln>
        </p:spPr>
        <p:txBody>
          <a:bodyPr spcFirstLastPara="1" wrap="square" lIns="68575" tIns="34275" rIns="68575" bIns="34275" anchor="ctr" anchorCtr="0">
            <a:noAutofit/>
          </a:bodyPr>
          <a:lstStyle/>
          <a:p>
            <a:pPr algn="l"/>
            <a:r>
              <a:rPr lang="en-US" sz="2000" b="1" i="0" dirty="0">
                <a:solidFill>
                  <a:srgbClr val="69904A"/>
                </a:solidFill>
                <a:effectLst/>
                <a:latin typeface="Calibri" panose="020F0502020204030204" pitchFamily="34" charset="0"/>
                <a:cs typeface="Calibri" panose="020F0502020204030204" pitchFamily="34" charset="0"/>
              </a:rPr>
              <a:t>Pilot Project, NIOSH 2021-2023</a:t>
            </a:r>
          </a:p>
          <a:p>
            <a:pPr algn="l"/>
            <a:r>
              <a:rPr lang="en-US" sz="2000" b="1" i="0" dirty="0">
                <a:solidFill>
                  <a:schemeClr val="tx1"/>
                </a:solidFill>
                <a:effectLst/>
                <a:latin typeface="Calibri" panose="020F0502020204030204" pitchFamily="34" charset="0"/>
                <a:cs typeface="Calibri" panose="020F0502020204030204" pitchFamily="34" charset="0"/>
              </a:rPr>
              <a:t>Stress, Fatigue, and Injury Risk in Loggers and Log Truck Drivers: A Mixed Methods Study </a:t>
            </a:r>
            <a:br>
              <a:rPr lang="en-US" sz="1600" b="1" i="0" dirty="0">
                <a:solidFill>
                  <a:srgbClr val="69904A"/>
                </a:solidFill>
                <a:effectLst/>
                <a:latin typeface="Calibri" panose="020F0502020204030204" pitchFamily="34" charset="0"/>
                <a:cs typeface="Calibri" panose="020F0502020204030204" pitchFamily="34" charset="0"/>
              </a:rPr>
            </a:br>
            <a:endParaRPr lang="en-US" sz="2000" b="1" i="0" dirty="0">
              <a:solidFill>
                <a:schemeClr val="tx1"/>
              </a:solidFill>
              <a:effectLst/>
              <a:latin typeface="Calibri" panose="020F0502020204030204" pitchFamily="34" charset="0"/>
              <a:cs typeface="Calibri" panose="020F0502020204030204" pitchFamily="34" charset="0"/>
            </a:endParaRPr>
          </a:p>
        </p:txBody>
      </p:sp>
      <p:sp>
        <p:nvSpPr>
          <p:cNvPr id="129" name="Google Shape;129;p4"/>
          <p:cNvSpPr txBox="1"/>
          <p:nvPr/>
        </p:nvSpPr>
        <p:spPr>
          <a:xfrm>
            <a:off x="504674" y="1557374"/>
            <a:ext cx="7781312" cy="523180"/>
          </a:xfrm>
          <a:prstGeom prst="rect">
            <a:avLst/>
          </a:prstGeom>
          <a:noFill/>
          <a:ln>
            <a:noFill/>
          </a:ln>
        </p:spPr>
        <p:txBody>
          <a:bodyPr spcFirstLastPara="1" wrap="square" lIns="91425" tIns="45700" rIns="91425" bIns="45700" anchor="t" anchorCtr="0">
            <a:spAutoFit/>
          </a:bodyPr>
          <a:lstStyle/>
          <a:p>
            <a:pPr indent="-365760"/>
            <a:r>
              <a:rPr lang="en-US" b="1" i="0" dirty="0">
                <a:solidFill>
                  <a:srgbClr val="000000"/>
                </a:solidFill>
                <a:effectLst/>
                <a:latin typeface="Calibri"/>
                <a:cs typeface="Calibri"/>
              </a:rPr>
              <a:t>Principal Investigator</a:t>
            </a:r>
            <a:r>
              <a:rPr lang="en-US" b="0" i="0" dirty="0">
                <a:solidFill>
                  <a:srgbClr val="000000"/>
                </a:solidFill>
                <a:effectLst/>
                <a:latin typeface="Calibri"/>
                <a:cs typeface="Calibri"/>
              </a:rPr>
              <a:t>: </a:t>
            </a:r>
            <a:r>
              <a:rPr lang="en-US" dirty="0">
                <a:solidFill>
                  <a:schemeClr val="tx1"/>
                </a:solidFill>
                <a:latin typeface="Calibri"/>
                <a:cs typeface="Calibri"/>
              </a:rPr>
              <a:t>Marissa Baker</a:t>
            </a:r>
            <a:r>
              <a:rPr lang="en-US" b="0" i="0" dirty="0">
                <a:solidFill>
                  <a:schemeClr val="tx1"/>
                </a:solidFill>
                <a:effectLst/>
                <a:latin typeface="Calibri"/>
                <a:cs typeface="Calibri"/>
              </a:rPr>
              <a:t>, Assistant Professor</a:t>
            </a:r>
          </a:p>
          <a:p>
            <a:pPr indent="-365760"/>
            <a:endParaRPr lang="en-US" dirty="0">
              <a:solidFill>
                <a:schemeClr val="tx1"/>
              </a:solidFill>
              <a:latin typeface="Calibri"/>
              <a:ea typeface="Open Sans"/>
              <a:cs typeface="Calibri"/>
              <a:sym typeface="Open Sans"/>
            </a:endParaRPr>
          </a:p>
        </p:txBody>
      </p:sp>
      <p:grpSp>
        <p:nvGrpSpPr>
          <p:cNvPr id="17" name="Google Shape;140;p5">
            <a:extLst>
              <a:ext uri="{FF2B5EF4-FFF2-40B4-BE49-F238E27FC236}">
                <a16:creationId xmlns:a16="http://schemas.microsoft.com/office/drawing/2014/main" id="{293BCC8D-CD4A-451B-BBAC-FCFE89FF218A}"/>
              </a:ext>
            </a:extLst>
          </p:cNvPr>
          <p:cNvGrpSpPr/>
          <p:nvPr/>
        </p:nvGrpSpPr>
        <p:grpSpPr>
          <a:xfrm>
            <a:off x="6605243" y="326760"/>
            <a:ext cx="1720158" cy="1693564"/>
            <a:chOff x="7035001" y="387762"/>
            <a:chExt cx="1571903" cy="1571903"/>
          </a:xfrm>
        </p:grpSpPr>
        <p:sp>
          <p:nvSpPr>
            <p:cNvPr id="18" name="Google Shape;141;p5">
              <a:extLst>
                <a:ext uri="{FF2B5EF4-FFF2-40B4-BE49-F238E27FC236}">
                  <a16:creationId xmlns:a16="http://schemas.microsoft.com/office/drawing/2014/main" id="{BA8FC3C3-FEAE-4B0F-AC03-4D43C9DC963B}"/>
                </a:ext>
              </a:extLst>
            </p:cNvPr>
            <p:cNvSpPr/>
            <p:nvPr/>
          </p:nvSpPr>
          <p:spPr>
            <a:xfrm>
              <a:off x="7035001" y="387762"/>
              <a:ext cx="1571903" cy="1571903"/>
            </a:xfrm>
            <a:prstGeom prst="ellipse">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9" name="Google Shape;142;p5">
              <a:extLst>
                <a:ext uri="{FF2B5EF4-FFF2-40B4-BE49-F238E27FC236}">
                  <a16:creationId xmlns:a16="http://schemas.microsoft.com/office/drawing/2014/main" id="{6D62F097-975F-4314-A541-4A04EA3EF3D2}"/>
                </a:ext>
              </a:extLst>
            </p:cNvPr>
            <p:cNvPicPr preferRelativeResize="0"/>
            <p:nvPr/>
          </p:nvPicPr>
          <p:blipFill>
            <a:blip r:embed="rId3" cstate="screen">
              <a:extLst>
                <a:ext uri="{28A0092B-C50C-407E-A947-70E740481C1C}">
                  <a14:useLocalDpi xmlns:a14="http://schemas.microsoft.com/office/drawing/2010/main" val="0"/>
                </a:ext>
              </a:extLst>
            </a:blip>
            <a:srcRect/>
            <a:stretch/>
          </p:blipFill>
          <p:spPr>
            <a:xfrm>
              <a:off x="7081935" y="427014"/>
              <a:ext cx="1478034" cy="1483004"/>
            </a:xfrm>
            <a:prstGeom prst="ellipse">
              <a:avLst/>
            </a:prstGeom>
            <a:blipFill dpi="0" rotWithShape="1">
              <a:blip r:embed="rId4" cstate="screen">
                <a:extLst>
                  <a:ext uri="{28A0092B-C50C-407E-A947-70E740481C1C}">
                    <a14:useLocalDpi xmlns:a14="http://schemas.microsoft.com/office/drawing/2010/main" val="0"/>
                  </a:ext>
                </a:extLst>
              </a:blip>
              <a:srcRect/>
              <a:stretch>
                <a:fillRect/>
              </a:stretch>
            </a:blipFill>
            <a:ln>
              <a:noFill/>
            </a:ln>
          </p:spPr>
        </p:pic>
      </p:grpSp>
      <p:sp>
        <p:nvSpPr>
          <p:cNvPr id="10" name="Text Placeholder 2">
            <a:extLst>
              <a:ext uri="{FF2B5EF4-FFF2-40B4-BE49-F238E27FC236}">
                <a16:creationId xmlns:a16="http://schemas.microsoft.com/office/drawing/2014/main" id="{F06A26EE-7C62-4C26-B34D-455FFB986969}"/>
              </a:ext>
            </a:extLst>
          </p:cNvPr>
          <p:cNvSpPr txBox="1">
            <a:spLocks/>
          </p:cNvSpPr>
          <p:nvPr/>
        </p:nvSpPr>
        <p:spPr>
          <a:xfrm>
            <a:off x="473443" y="1991177"/>
            <a:ext cx="8611856" cy="273050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l"/>
            <a:r>
              <a:rPr lang="en-US" sz="2000" b="1" dirty="0">
                <a:solidFill>
                  <a:schemeClr val="tx1"/>
                </a:solidFill>
                <a:latin typeface="Calibri" panose="020F0502020204030204" pitchFamily="34" charset="0"/>
                <a:cs typeface="Calibri" panose="020F0502020204030204" pitchFamily="34" charset="0"/>
              </a:rPr>
              <a:t>46 logger &amp; log truck drivers</a:t>
            </a:r>
          </a:p>
          <a:p>
            <a:pPr algn="l"/>
            <a:r>
              <a:rPr lang="en-US" sz="2000" b="1" dirty="0">
                <a:solidFill>
                  <a:schemeClr val="tx1"/>
                </a:solidFill>
                <a:latin typeface="Calibri" panose="020F0502020204030204" pitchFamily="34" charset="0"/>
                <a:cs typeface="Calibri" panose="020F0502020204030204" pitchFamily="34" charset="0"/>
                <a:sym typeface="Wingdings" panose="05000000000000000000" pitchFamily="2" charset="2"/>
              </a:rPr>
              <a:t>9 in-depth interviews </a:t>
            </a:r>
            <a:br>
              <a:rPr lang="en-US" sz="1800" b="1" dirty="0">
                <a:solidFill>
                  <a:schemeClr val="tx1"/>
                </a:solidFill>
                <a:latin typeface="Calibri" panose="020F0502020204030204" pitchFamily="34" charset="0"/>
                <a:cs typeface="Calibri" panose="020F0502020204030204" pitchFamily="34" charset="0"/>
                <a:sym typeface="Wingdings" panose="05000000000000000000" pitchFamily="2" charset="2"/>
              </a:rPr>
            </a:br>
            <a:endParaRPr lang="en-US" sz="1800" b="1" dirty="0">
              <a:solidFill>
                <a:schemeClr val="tx1"/>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sym typeface="Wingdings" panose="05000000000000000000" pitchFamily="2" charset="2"/>
              </a:rPr>
              <a:t>48% of respondents were owner/operators</a:t>
            </a:r>
          </a:p>
          <a:p>
            <a:pPr marL="342900" indent="-342900" algn="l">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sym typeface="Wingdings" panose="05000000000000000000" pitchFamily="2" charset="2"/>
              </a:rPr>
              <a:t>44% worked in logging industry more than 25 years</a:t>
            </a:r>
          </a:p>
          <a:p>
            <a:pPr marL="342900" indent="-342900" algn="l">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sym typeface="Wingdings" panose="05000000000000000000" pitchFamily="2" charset="2"/>
              </a:rPr>
              <a:t>49% of respondents work more than 55 </a:t>
            </a:r>
            <a:r>
              <a:rPr lang="en-US" sz="1800" b="1" dirty="0" err="1">
                <a:solidFill>
                  <a:schemeClr val="tx1"/>
                </a:solidFill>
                <a:latin typeface="Calibri" panose="020F0502020204030204" pitchFamily="34" charset="0"/>
                <a:cs typeface="Calibri" panose="020F0502020204030204" pitchFamily="34" charset="0"/>
                <a:sym typeface="Wingdings" panose="05000000000000000000" pitchFamily="2" charset="2"/>
              </a:rPr>
              <a:t>hrs</a:t>
            </a:r>
            <a:r>
              <a:rPr lang="en-US" sz="1800" b="1" dirty="0">
                <a:solidFill>
                  <a:schemeClr val="tx1"/>
                </a:solidFill>
                <a:latin typeface="Calibri" panose="020F0502020204030204" pitchFamily="34" charset="0"/>
                <a:cs typeface="Calibri" panose="020F0502020204030204" pitchFamily="34" charset="0"/>
                <a:sym typeface="Wingdings" panose="05000000000000000000" pitchFamily="2" charset="2"/>
              </a:rPr>
              <a:t>/week </a:t>
            </a:r>
          </a:p>
          <a:p>
            <a:pPr marL="342900" indent="-342900" algn="l">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sym typeface="Wingdings" panose="05000000000000000000" pitchFamily="2" charset="2"/>
              </a:rPr>
              <a:t>21% start their workday between 1:30am-4:30am</a:t>
            </a:r>
          </a:p>
          <a:p>
            <a:pPr algn="l"/>
            <a:endParaRPr lang="en-US" sz="1800" dirty="0">
              <a:sym typeface="Wingdings" panose="05000000000000000000" pitchFamily="2" charset="2"/>
            </a:endParaRPr>
          </a:p>
        </p:txBody>
      </p:sp>
      <p:pic>
        <p:nvPicPr>
          <p:cNvPr id="11" name="Picture 10" descr="A picture containing text, person, indoor&#10;&#10;Description automatically generated">
            <a:extLst>
              <a:ext uri="{FF2B5EF4-FFF2-40B4-BE49-F238E27FC236}">
                <a16:creationId xmlns:a16="http://schemas.microsoft.com/office/drawing/2014/main" id="{85976902-C49E-4B12-ABF9-C0C9DE432832}"/>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985128" y="2376901"/>
            <a:ext cx="2960388" cy="2146081"/>
          </a:xfrm>
          <a:prstGeom prst="rect">
            <a:avLst/>
          </a:prstGeom>
        </p:spPr>
      </p:pic>
    </p:spTree>
    <p:extLst>
      <p:ext uri="{BB962C8B-B14F-4D97-AF65-F5344CB8AC3E}">
        <p14:creationId xmlns:p14="http://schemas.microsoft.com/office/powerpoint/2010/main" val="303065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1E11F00-6F4D-6ED9-2C62-738B04AA8447}"/>
              </a:ext>
            </a:extLst>
          </p:cNvPr>
          <p:cNvSpPr>
            <a:spLocks noGrp="1"/>
          </p:cNvSpPr>
          <p:nvPr>
            <p:ph type="body" sz="quarter" idx="11"/>
          </p:nvPr>
        </p:nvSpPr>
        <p:spPr>
          <a:xfrm>
            <a:off x="318493" y="1288092"/>
            <a:ext cx="8428792" cy="3561091"/>
          </a:xfrm>
          <a:prstGeom prst="rect">
            <a:avLst/>
          </a:prstGeom>
        </p:spPr>
        <p:txBody>
          <a:bodyPr>
            <a:normAutofit fontScale="47500" lnSpcReduction="20000"/>
          </a:bodyPr>
          <a:lstStyle/>
          <a:p>
            <a:pPr>
              <a:buFont typeface="Arial" panose="020B0604020202020204" pitchFamily="34" charset="0"/>
              <a:buChar char="•"/>
            </a:pPr>
            <a:r>
              <a:rPr lang="en-US" sz="3800" dirty="0">
                <a:solidFill>
                  <a:schemeClr val="tx1"/>
                </a:solidFill>
                <a:latin typeface="Calibri" panose="020F0502020204030204" pitchFamily="34" charset="0"/>
                <a:cs typeface="Calibri" panose="020F0502020204030204" pitchFamily="34" charset="0"/>
              </a:rPr>
              <a:t>76% feel sleepy during work</a:t>
            </a:r>
          </a:p>
          <a:p>
            <a:pPr>
              <a:buFont typeface="Arial" panose="020B0604020202020204" pitchFamily="34" charset="0"/>
              <a:buChar char="•"/>
            </a:pPr>
            <a:r>
              <a:rPr lang="en-US" sz="3800" dirty="0">
                <a:solidFill>
                  <a:schemeClr val="tx1"/>
                </a:solidFill>
                <a:latin typeface="Calibri" panose="020F0502020204030204" pitchFamily="34" charset="0"/>
                <a:cs typeface="Calibri" panose="020F0502020204030204" pitchFamily="34" charset="0"/>
              </a:rPr>
              <a:t>67% get 5-7 hours of sleep; </a:t>
            </a:r>
            <a:br>
              <a:rPr lang="en-US" sz="3800" dirty="0">
                <a:solidFill>
                  <a:schemeClr val="tx1"/>
                </a:solidFill>
                <a:latin typeface="Calibri" panose="020F0502020204030204" pitchFamily="34" charset="0"/>
                <a:cs typeface="Calibri" panose="020F0502020204030204" pitchFamily="34" charset="0"/>
              </a:rPr>
            </a:br>
            <a:r>
              <a:rPr lang="en-US" sz="3800" dirty="0">
                <a:solidFill>
                  <a:schemeClr val="tx1"/>
                </a:solidFill>
                <a:latin typeface="Calibri" panose="020F0502020204030204" pitchFamily="34" charset="0"/>
                <a:cs typeface="Calibri" panose="020F0502020204030204" pitchFamily="34" charset="0"/>
              </a:rPr>
              <a:t>9% less than 5 hours of sleep</a:t>
            </a:r>
          </a:p>
          <a:p>
            <a:pPr>
              <a:buFont typeface="Arial" panose="020B0604020202020204" pitchFamily="34" charset="0"/>
              <a:buChar char="•"/>
            </a:pPr>
            <a:r>
              <a:rPr lang="en-US" sz="3800" dirty="0">
                <a:solidFill>
                  <a:schemeClr val="tx1"/>
                </a:solidFill>
                <a:latin typeface="Calibri" panose="020F0502020204030204" pitchFamily="34" charset="0"/>
                <a:cs typeface="Calibri" panose="020F0502020204030204" pitchFamily="34" charset="0"/>
                <a:sym typeface="Wingdings" panose="05000000000000000000" pitchFamily="2" charset="2"/>
              </a:rPr>
              <a:t>More likely to use caffeine than taking a rest break</a:t>
            </a:r>
          </a:p>
          <a:p>
            <a:pPr>
              <a:buFont typeface="Arial" panose="020B0604020202020204" pitchFamily="34" charset="0"/>
              <a:buChar char="•"/>
            </a:pPr>
            <a:r>
              <a:rPr lang="en-US" sz="3800" dirty="0">
                <a:solidFill>
                  <a:schemeClr val="tx1"/>
                </a:solidFill>
                <a:latin typeface="Calibri" panose="020F0502020204030204" pitchFamily="34" charset="0"/>
                <a:cs typeface="Calibri" panose="020F0502020204030204" pitchFamily="34" charset="0"/>
                <a:sym typeface="Wingdings" panose="05000000000000000000" pitchFamily="2" charset="2"/>
              </a:rPr>
              <a:t>Most had no training on fatigue management </a:t>
            </a:r>
          </a:p>
          <a:p>
            <a:pPr marL="0" indent="0">
              <a:buNone/>
            </a:pPr>
            <a:endParaRPr lang="en-US" sz="2000" dirty="0">
              <a:solidFill>
                <a:schemeClr val="tx1"/>
              </a:solidFill>
              <a:sym typeface="Wingdings" panose="05000000000000000000" pitchFamily="2" charset="2"/>
            </a:endParaRPr>
          </a:p>
          <a:p>
            <a:pPr marL="0" indent="0">
              <a:buNone/>
            </a:pPr>
            <a:endParaRPr lang="en-US" sz="800" dirty="0">
              <a:sym typeface="Wingdings" panose="05000000000000000000" pitchFamily="2" charset="2"/>
            </a:endParaRPr>
          </a:p>
          <a:p>
            <a:pPr marL="0" indent="0">
              <a:buNone/>
            </a:pPr>
            <a:r>
              <a:rPr lang="en-US" sz="3300" b="0" i="1" dirty="0">
                <a:solidFill>
                  <a:schemeClr val="tx1"/>
                </a:solidFill>
                <a:effectLst/>
                <a:latin typeface="Calibri" panose="020F0502020204030204" pitchFamily="34" charset="0"/>
              </a:rPr>
              <a:t>At some point every day, I'm like, "Oh, I'm kind of tired." And sometimes that's just a kind of a mental kind of noticing that my body and my mind is tired and my eyes might be tired.</a:t>
            </a:r>
          </a:p>
          <a:p>
            <a:pPr marL="0" indent="0">
              <a:buNone/>
            </a:pPr>
            <a:endParaRPr lang="en-US" sz="3300" b="0" i="1" dirty="0">
              <a:solidFill>
                <a:schemeClr val="tx1"/>
              </a:solidFill>
              <a:latin typeface="Calibri" panose="020F0502020204030204" pitchFamily="34" charset="0"/>
            </a:endParaRPr>
          </a:p>
          <a:p>
            <a:pPr marL="0" indent="0">
              <a:buNone/>
            </a:pPr>
            <a:r>
              <a:rPr lang="en-US" sz="3300" b="0" i="1" dirty="0">
                <a:solidFill>
                  <a:schemeClr val="tx1"/>
                </a:solidFill>
                <a:latin typeface="Calibri" panose="020F0502020204030204" pitchFamily="34" charset="0"/>
              </a:rPr>
              <a:t>One thing that I get that I think some other log truckers don't get is more variety, where I get to run the log loader sometimes or help out running the dozer. I think other guys don't get that as much, and I do enjoy that, being able to have some variety.</a:t>
            </a:r>
            <a:endParaRPr lang="en-US" sz="3300" b="0" i="1" dirty="0">
              <a:solidFill>
                <a:schemeClr val="tx1"/>
              </a:solidFill>
            </a:endParaRPr>
          </a:p>
          <a:p>
            <a:pPr marL="0" indent="0">
              <a:buNone/>
            </a:pPr>
            <a:endParaRPr lang="en-US" sz="2600" b="0" i="1" dirty="0">
              <a:solidFill>
                <a:schemeClr val="tx1"/>
              </a:solidFill>
              <a:effectLst/>
              <a:latin typeface="Calibri" panose="020F0502020204030204" pitchFamily="34" charset="0"/>
            </a:endParaRPr>
          </a:p>
          <a:p>
            <a:pPr marL="0" indent="0">
              <a:buNone/>
            </a:pPr>
            <a:endParaRPr lang="en-US" sz="2600" b="0" i="1" dirty="0">
              <a:solidFill>
                <a:schemeClr val="tx1"/>
              </a:solidFill>
              <a:latin typeface="Calibri" panose="020F0502020204030204" pitchFamily="34" charset="0"/>
              <a:sym typeface="Wingdings" panose="05000000000000000000" pitchFamily="2" charset="2"/>
            </a:endParaRPr>
          </a:p>
          <a:p>
            <a:pPr marL="0" indent="0">
              <a:buNone/>
            </a:pPr>
            <a:endParaRPr lang="en-US" sz="2600" i="1" dirty="0">
              <a:solidFill>
                <a:schemeClr val="tx1"/>
              </a:solidFill>
              <a:sym typeface="Wingdings" panose="05000000000000000000" pitchFamily="2" charset="2"/>
            </a:endParaRPr>
          </a:p>
        </p:txBody>
      </p:sp>
      <p:sp>
        <p:nvSpPr>
          <p:cNvPr id="6" name="Title 3">
            <a:extLst>
              <a:ext uri="{FF2B5EF4-FFF2-40B4-BE49-F238E27FC236}">
                <a16:creationId xmlns:a16="http://schemas.microsoft.com/office/drawing/2014/main" id="{B3385B2E-31CE-3C00-4FDC-00C30889B6ED}"/>
              </a:ext>
            </a:extLst>
          </p:cNvPr>
          <p:cNvSpPr>
            <a:spLocks noGrp="1"/>
          </p:cNvSpPr>
          <p:nvPr>
            <p:ph type="title"/>
          </p:nvPr>
        </p:nvSpPr>
        <p:spPr>
          <a:xfrm>
            <a:off x="396715" y="97370"/>
            <a:ext cx="8197114" cy="993775"/>
          </a:xfrm>
        </p:spPr>
        <p:txBody>
          <a:bodyPr/>
          <a:lstStyle/>
          <a:p>
            <a:r>
              <a:rPr lang="en-US" dirty="0">
                <a:solidFill>
                  <a:srgbClr val="69904A"/>
                </a:solidFill>
                <a:latin typeface="Encode Sans Condensed Thin" panose="020B0604020202020204" charset="0"/>
              </a:rPr>
              <a:t>Results – Fatigue &amp; Sleep</a:t>
            </a:r>
          </a:p>
        </p:txBody>
      </p:sp>
      <p:pic>
        <p:nvPicPr>
          <p:cNvPr id="4" name="Picture 3">
            <a:extLst>
              <a:ext uri="{FF2B5EF4-FFF2-40B4-BE49-F238E27FC236}">
                <a16:creationId xmlns:a16="http://schemas.microsoft.com/office/drawing/2014/main" id="{43FF9C8C-D4AA-4D7B-917E-1A705D6EE3A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264"/>
          <a:stretch/>
        </p:blipFill>
        <p:spPr>
          <a:xfrm>
            <a:off x="6871218" y="294317"/>
            <a:ext cx="1876067" cy="1593657"/>
          </a:xfrm>
          <a:prstGeom prst="rect">
            <a:avLst/>
          </a:prstGeom>
        </p:spPr>
      </p:pic>
    </p:spTree>
    <p:extLst>
      <p:ext uri="{BB962C8B-B14F-4D97-AF65-F5344CB8AC3E}">
        <p14:creationId xmlns:p14="http://schemas.microsoft.com/office/powerpoint/2010/main" val="4169637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1E11F00-6F4D-6ED9-2C62-738B04AA8447}"/>
              </a:ext>
            </a:extLst>
          </p:cNvPr>
          <p:cNvSpPr>
            <a:spLocks noGrp="1"/>
          </p:cNvSpPr>
          <p:nvPr>
            <p:ph type="body" sz="quarter" idx="11"/>
          </p:nvPr>
        </p:nvSpPr>
        <p:spPr>
          <a:xfrm>
            <a:off x="398684" y="1269467"/>
            <a:ext cx="8625739" cy="2730501"/>
          </a:xfrm>
          <a:prstGeom prst="rect">
            <a:avLst/>
          </a:prstGeom>
        </p:spPr>
        <p:txBody>
          <a:bodyPr>
            <a:noAutofit/>
          </a:bodyPr>
          <a:lstStyle/>
          <a:p>
            <a:pPr>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Low stress, good health, strong job support &amp; satisfaction</a:t>
            </a:r>
          </a:p>
          <a:p>
            <a:pPr>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93% rate work high paced</a:t>
            </a:r>
          </a:p>
          <a:p>
            <a:pPr>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37% didn’t take any breaks </a:t>
            </a:r>
            <a:endParaRPr lang="en-US" sz="1800" dirty="0">
              <a:latin typeface="Calibri" panose="020F0502020204030204" pitchFamily="34" charset="0"/>
              <a:cs typeface="Calibri" panose="020F0502020204030204" pitchFamily="34" charset="0"/>
              <a:sym typeface="Wingdings" panose="05000000000000000000" pitchFamily="2" charset="2"/>
            </a:endParaRPr>
          </a:p>
          <a:p>
            <a:pPr marL="0" indent="0">
              <a:buNone/>
            </a:pPr>
            <a:r>
              <a:rPr lang="en-US" sz="1800" dirty="0">
                <a:latin typeface="Calibri" panose="020F0502020204030204" pitchFamily="34" charset="0"/>
                <a:cs typeface="Calibri" panose="020F0502020204030204" pitchFamily="34" charset="0"/>
                <a:sym typeface="Wingdings" panose="05000000000000000000" pitchFamily="2" charset="2"/>
              </a:rPr>
              <a:t>-=</a:t>
            </a:r>
          </a:p>
          <a:p>
            <a:pPr marL="0" indent="0">
              <a:buNone/>
            </a:pPr>
            <a:r>
              <a:rPr lang="en-US" sz="1800" b="0" i="1" dirty="0">
                <a:solidFill>
                  <a:schemeClr val="tx1"/>
                </a:solidFill>
                <a:effectLst/>
                <a:latin typeface="Calibri" panose="020F0502020204030204" pitchFamily="34" charset="0"/>
                <a:cs typeface="Calibri" panose="020F0502020204030204" pitchFamily="34" charset="0"/>
              </a:rPr>
              <a:t>I like just the freedom of being able to line out my own day, do what I want during the day, and haul logs for who I want to a certain extent. Just being independent.</a:t>
            </a:r>
          </a:p>
          <a:p>
            <a:pPr marL="0" indent="0">
              <a:buNone/>
            </a:pPr>
            <a:endParaRPr lang="en-US" sz="1800" dirty="0">
              <a:latin typeface="Calibri" panose="020F0502020204030204" pitchFamily="34" charset="0"/>
              <a:cs typeface="Calibri" panose="020F0502020204030204" pitchFamily="34" charset="0"/>
              <a:sym typeface="Wingdings" panose="05000000000000000000" pitchFamily="2" charset="2"/>
            </a:endParaRPr>
          </a:p>
          <a:p>
            <a:pPr marL="0" indent="0">
              <a:buNone/>
            </a:pPr>
            <a:r>
              <a:rPr lang="en-US" sz="1800" b="0" i="1" dirty="0">
                <a:solidFill>
                  <a:schemeClr val="tx1"/>
                </a:solidFill>
                <a:effectLst/>
                <a:latin typeface="Calibri" panose="020F0502020204030204" pitchFamily="34" charset="0"/>
                <a:cs typeface="Calibri" panose="020F0502020204030204" pitchFamily="34" charset="0"/>
              </a:rPr>
              <a:t>I wanted to get an extra load more than anybody and make more than anybody and be successful and more successful, maybe, than my competitors, do better and just work harder, and it's kind of a prideful thing.</a:t>
            </a:r>
            <a:endParaRPr lang="en-US" sz="1800" i="1"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6" name="Title 3">
            <a:extLst>
              <a:ext uri="{FF2B5EF4-FFF2-40B4-BE49-F238E27FC236}">
                <a16:creationId xmlns:a16="http://schemas.microsoft.com/office/drawing/2014/main" id="{B3385B2E-31CE-3C00-4FDC-00C30889B6ED}"/>
              </a:ext>
            </a:extLst>
          </p:cNvPr>
          <p:cNvSpPr>
            <a:spLocks noGrp="1"/>
          </p:cNvSpPr>
          <p:nvPr>
            <p:ph type="title"/>
          </p:nvPr>
        </p:nvSpPr>
        <p:spPr>
          <a:xfrm>
            <a:off x="398684" y="0"/>
            <a:ext cx="8197114" cy="993775"/>
          </a:xfrm>
        </p:spPr>
        <p:txBody>
          <a:bodyPr>
            <a:normAutofit/>
          </a:bodyPr>
          <a:lstStyle/>
          <a:p>
            <a:r>
              <a:rPr lang="en-US" sz="2800" dirty="0">
                <a:solidFill>
                  <a:srgbClr val="69904A"/>
                </a:solidFill>
                <a:latin typeface="Encode Sans Condensed Thin" panose="020B0604020202020204" charset="0"/>
              </a:rPr>
              <a:t>Results – Job Demands &amp; Support</a:t>
            </a:r>
          </a:p>
        </p:txBody>
      </p:sp>
    </p:spTree>
    <p:extLst>
      <p:ext uri="{BB962C8B-B14F-4D97-AF65-F5344CB8AC3E}">
        <p14:creationId xmlns:p14="http://schemas.microsoft.com/office/powerpoint/2010/main" val="4271374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CE2CB71-E8BF-E00D-DA7E-69E87D6BF215}"/>
              </a:ext>
            </a:extLst>
          </p:cNvPr>
          <p:cNvSpPr>
            <a:spLocks noGrp="1"/>
          </p:cNvSpPr>
          <p:nvPr>
            <p:ph type="body" sz="quarter" idx="11"/>
          </p:nvPr>
        </p:nvSpPr>
        <p:spPr>
          <a:xfrm>
            <a:off x="542516" y="1680850"/>
            <a:ext cx="8696077" cy="2730501"/>
          </a:xfrm>
          <a:prstGeom prst="rect">
            <a:avLst/>
          </a:prstGeom>
        </p:spPr>
        <p:txBody>
          <a:bodyPr>
            <a:normAutofit/>
          </a:bodyPr>
          <a:lstStyle/>
          <a:p>
            <a:pPr>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sym typeface="Wingdings" panose="05000000000000000000" pitchFamily="2" charset="2"/>
              </a:rPr>
              <a:t>Top cause: </a:t>
            </a:r>
            <a:r>
              <a:rPr lang="en-US" sz="2000" b="0" dirty="0">
                <a:solidFill>
                  <a:schemeClr val="tx1"/>
                </a:solidFill>
                <a:latin typeface="Calibri" panose="020F0502020204030204" pitchFamily="34" charset="0"/>
                <a:cs typeface="Calibri" panose="020F0502020204030204" pitchFamily="34" charset="0"/>
                <a:sym typeface="Wingdings" panose="05000000000000000000" pitchFamily="2" charset="2"/>
              </a:rPr>
              <a:t>overexertion, struck by object, falls</a:t>
            </a:r>
          </a:p>
          <a:p>
            <a:pPr>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sym typeface="Wingdings" panose="05000000000000000000" pitchFamily="2" charset="2"/>
              </a:rPr>
              <a:t>Top injuries: </a:t>
            </a:r>
            <a:r>
              <a:rPr lang="en-US" sz="2000" b="0" dirty="0">
                <a:solidFill>
                  <a:schemeClr val="tx1"/>
                </a:solidFill>
                <a:latin typeface="Calibri" panose="020F0502020204030204" pitchFamily="34" charset="0"/>
                <a:cs typeface="Calibri" panose="020F0502020204030204" pitchFamily="34" charset="0"/>
                <a:sym typeface="Wingdings" panose="05000000000000000000" pitchFamily="2" charset="2"/>
              </a:rPr>
              <a:t>strains, contusions, fractures</a:t>
            </a:r>
          </a:p>
          <a:p>
            <a:pPr>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sym typeface="Wingdings" panose="05000000000000000000" pitchFamily="2" charset="2"/>
              </a:rPr>
              <a:t>60% claims from log truck drivers aged 45-64</a:t>
            </a:r>
          </a:p>
          <a:p>
            <a:pPr>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sym typeface="Wingdings" panose="05000000000000000000" pitchFamily="2" charset="2"/>
              </a:rPr>
              <a:t>58% those employed less than 3 years</a:t>
            </a:r>
          </a:p>
          <a:p>
            <a:pPr>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sym typeface="Wingdings" panose="05000000000000000000" pitchFamily="2" charset="2"/>
              </a:rPr>
              <a:t>24% collision and 76% non-collision related</a:t>
            </a:r>
          </a:p>
          <a:p>
            <a:pPr>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sym typeface="Wingdings" panose="05000000000000000000" pitchFamily="2" charset="2"/>
              </a:rPr>
              <a:t>Crashes top causes: </a:t>
            </a:r>
            <a:r>
              <a:rPr lang="en-US" sz="2000" b="0" dirty="0">
                <a:solidFill>
                  <a:schemeClr val="tx1"/>
                </a:solidFill>
                <a:latin typeface="Calibri" panose="020F0502020204030204" pitchFamily="34" charset="0"/>
                <a:cs typeface="Calibri" panose="020F0502020204030204" pitchFamily="34" charset="0"/>
                <a:sym typeface="Wingdings" panose="05000000000000000000" pitchFamily="2" charset="2"/>
              </a:rPr>
              <a:t>Road/HWY (75%) vs. logging road, </a:t>
            </a:r>
            <a:br>
              <a:rPr lang="en-US" sz="2000" b="0" dirty="0">
                <a:solidFill>
                  <a:schemeClr val="tx1"/>
                </a:solidFill>
                <a:latin typeface="Calibri" panose="020F0502020204030204" pitchFamily="34" charset="0"/>
                <a:cs typeface="Calibri" panose="020F0502020204030204" pitchFamily="34" charset="0"/>
                <a:sym typeface="Wingdings" panose="05000000000000000000" pitchFamily="2" charset="2"/>
              </a:rPr>
            </a:br>
            <a:r>
              <a:rPr lang="en-US" sz="2000" b="0" dirty="0">
                <a:solidFill>
                  <a:schemeClr val="tx1"/>
                </a:solidFill>
                <a:latin typeface="Calibri" panose="020F0502020204030204" pitchFamily="34" charset="0"/>
                <a:cs typeface="Calibri" panose="020F0502020204030204" pitchFamily="34" charset="0"/>
                <a:sym typeface="Wingdings" panose="05000000000000000000" pitchFamily="2" charset="2"/>
              </a:rPr>
              <a:t>other vehicle, slick conditions </a:t>
            </a:r>
          </a:p>
          <a:p>
            <a:endParaRPr lang="en-US" dirty="0">
              <a:sym typeface="Wingdings" panose="05000000000000000000" pitchFamily="2" charset="2"/>
            </a:endParaRPr>
          </a:p>
          <a:p>
            <a:endParaRPr lang="en-US" sz="1800" dirty="0">
              <a:sym typeface="Wingdings" panose="05000000000000000000" pitchFamily="2" charset="2"/>
            </a:endParaRPr>
          </a:p>
        </p:txBody>
      </p:sp>
      <p:sp>
        <p:nvSpPr>
          <p:cNvPr id="4" name="Title 3"/>
          <p:cNvSpPr>
            <a:spLocks noGrp="1"/>
          </p:cNvSpPr>
          <p:nvPr>
            <p:ph type="title"/>
          </p:nvPr>
        </p:nvSpPr>
        <p:spPr>
          <a:xfrm>
            <a:off x="460375" y="369733"/>
            <a:ext cx="8430962" cy="993775"/>
          </a:xfrm>
        </p:spPr>
        <p:txBody>
          <a:bodyPr>
            <a:normAutofit/>
          </a:bodyPr>
          <a:lstStyle/>
          <a:p>
            <a:r>
              <a:rPr lang="en-US" sz="2800" dirty="0">
                <a:solidFill>
                  <a:srgbClr val="69904A"/>
                </a:solidFill>
                <a:latin typeface="Encode Sans Condensed Thin" panose="020B0604020202020204" charset="0"/>
              </a:rPr>
              <a:t>Results – Loggers Exchange Log Trucking</a:t>
            </a:r>
            <a:br>
              <a:rPr lang="en-US" sz="2800" dirty="0">
                <a:solidFill>
                  <a:srgbClr val="69904A"/>
                </a:solidFill>
                <a:latin typeface="Encode Sans Condensed Thin" panose="020B0604020202020204" charset="0"/>
              </a:rPr>
            </a:br>
            <a:r>
              <a:rPr lang="en-US" sz="2800" dirty="0">
                <a:solidFill>
                  <a:srgbClr val="69904A"/>
                </a:solidFill>
                <a:latin typeface="Encode Sans Condensed Thin" panose="020B0604020202020204" charset="0"/>
              </a:rPr>
              <a:t>Claims 2011-2021 (334 claims)</a:t>
            </a:r>
          </a:p>
        </p:txBody>
      </p:sp>
    </p:spTree>
    <p:extLst>
      <p:ext uri="{BB962C8B-B14F-4D97-AF65-F5344CB8AC3E}">
        <p14:creationId xmlns:p14="http://schemas.microsoft.com/office/powerpoint/2010/main" val="85347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42754" y="2289776"/>
            <a:ext cx="4659229" cy="2740192"/>
            <a:chOff x="28902" y="45463"/>
            <a:chExt cx="5085813" cy="3026073"/>
          </a:xfrm>
        </p:grpSpPr>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28902" y="45463"/>
              <a:ext cx="5085813" cy="3026073"/>
            </a:xfrm>
            <a:prstGeom prst="rect">
              <a:avLst/>
            </a:prstGeom>
            <a:noFill/>
            <a:ln>
              <a:noFill/>
            </a:ln>
            <a:extLst>
              <a:ext uri="{FAA26D3D-D897-4be2-8F04-BA451C77F1D7}">
                <ma14:placeholderFlag xmlns="" xmlns:lc="http://schemas.openxmlformats.org/drawingml/2006/lockedCanva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2371725"/>
              <a:ext cx="209550" cy="200025"/>
            </a:xfrm>
            <a:prstGeom prst="rect">
              <a:avLst/>
            </a:prstGeom>
          </p:spPr>
        </p:pic>
      </p:grpSp>
      <p:pic>
        <p:nvPicPr>
          <p:cNvPr id="7" name="Picture 6" descr="Revised-USAgCenters-Logo_28JAN15(white_hands)CIRCULAR-(4FEB15)"/>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441324" y="1675120"/>
            <a:ext cx="1369895" cy="13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0" y="0"/>
            <a:ext cx="4468466" cy="2862179"/>
          </a:xfrm>
          <a:prstGeom prst="rect">
            <a:avLst/>
          </a:prstGeom>
        </p:spPr>
      </p:pic>
      <p:pic>
        <p:nvPicPr>
          <p:cNvPr id="18" name="Picture 1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44379" y="1852380"/>
            <a:ext cx="4719507" cy="3407540"/>
          </a:xfrm>
          <a:prstGeom prst="rect">
            <a:avLst/>
          </a:prstGeom>
        </p:spPr>
      </p:pic>
      <p:pic>
        <p:nvPicPr>
          <p:cNvPr id="19" name="Picture 18">
            <a:extLst>
              <a:ext uri="{FF2B5EF4-FFF2-40B4-BE49-F238E27FC236}">
                <a16:creationId xmlns:a16="http://schemas.microsoft.com/office/drawing/2014/main" id="{46D7DE79-4BEF-4CC2-B151-7E011D7CF4C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39677" y="386320"/>
            <a:ext cx="3647238" cy="1090724"/>
          </a:xfrm>
          <a:prstGeom prst="rect">
            <a:avLst/>
          </a:prstGeom>
        </p:spPr>
      </p:pic>
    </p:spTree>
    <p:extLst>
      <p:ext uri="{BB962C8B-B14F-4D97-AF65-F5344CB8AC3E}">
        <p14:creationId xmlns:p14="http://schemas.microsoft.com/office/powerpoint/2010/main" val="292477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CB24C3-9C86-4CA3-8CBA-5A921F5F9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04" y="606971"/>
            <a:ext cx="7312715" cy="5143500"/>
          </a:xfrm>
          <a:prstGeom prst="rect">
            <a:avLst/>
          </a:prstGeom>
        </p:spPr>
      </p:pic>
    </p:spTree>
    <p:extLst>
      <p:ext uri="{BB962C8B-B14F-4D97-AF65-F5344CB8AC3E}">
        <p14:creationId xmlns:p14="http://schemas.microsoft.com/office/powerpoint/2010/main" val="1770655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7" name="Google Shape;117;p3"/>
          <p:cNvSpPr txBox="1"/>
          <p:nvPr/>
        </p:nvSpPr>
        <p:spPr>
          <a:xfrm>
            <a:off x="2174744" y="1105815"/>
            <a:ext cx="3048370" cy="774438"/>
          </a:xfrm>
          <a:prstGeom prst="rect">
            <a:avLst/>
          </a:prstGeom>
          <a:noFill/>
          <a:ln>
            <a:noFill/>
          </a:ln>
        </p:spPr>
        <p:txBody>
          <a:bodyPr spcFirstLastPara="1" wrap="square" lIns="68575" tIns="34275" rIns="68575" bIns="34275" anchor="ctr" anchorCtr="0">
            <a:normAutofit/>
          </a:bodyPr>
          <a:lstStyle/>
          <a:p>
            <a:pPr marL="0" marR="0" lvl="0" indent="0" algn="l" rtl="0">
              <a:spcBef>
                <a:spcPts val="0"/>
              </a:spcBef>
              <a:spcAft>
                <a:spcPts val="0"/>
              </a:spcAft>
              <a:buClr>
                <a:schemeClr val="dk1"/>
              </a:buClr>
              <a:buSzPts val="2250"/>
              <a:buFont typeface="Calibri"/>
              <a:buNone/>
            </a:pPr>
            <a:endParaRPr sz="2250">
              <a:solidFill>
                <a:srgbClr val="4B2E83"/>
              </a:solidFill>
              <a:latin typeface="Encode Sans Condensed Thin"/>
              <a:ea typeface="Encode Sans Condensed Thin"/>
              <a:cs typeface="Encode Sans Condensed Thin"/>
              <a:sym typeface="Encode Sans Condensed Thin"/>
            </a:endParaRPr>
          </a:p>
        </p:txBody>
      </p:sp>
      <p:sp>
        <p:nvSpPr>
          <p:cNvPr id="120" name="Google Shape;120;p3"/>
          <p:cNvSpPr/>
          <p:nvPr/>
        </p:nvSpPr>
        <p:spPr>
          <a:xfrm>
            <a:off x="-321297" y="4147053"/>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21" name="Google Shape;121;p3"/>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8382000" y="4400550"/>
            <a:ext cx="448514" cy="609600"/>
          </a:xfrm>
          <a:prstGeom prst="rect">
            <a:avLst/>
          </a:prstGeom>
          <a:noFill/>
          <a:ln>
            <a:noFill/>
          </a:ln>
        </p:spPr>
      </p:pic>
      <p:sp>
        <p:nvSpPr>
          <p:cNvPr id="14" name="TextBox 13">
            <a:extLst>
              <a:ext uri="{FF2B5EF4-FFF2-40B4-BE49-F238E27FC236}">
                <a16:creationId xmlns:a16="http://schemas.microsoft.com/office/drawing/2014/main" id="{23D89F9D-29F3-49DE-B4D3-7ACE5482209F}"/>
              </a:ext>
            </a:extLst>
          </p:cNvPr>
          <p:cNvSpPr txBox="1"/>
          <p:nvPr/>
        </p:nvSpPr>
        <p:spPr>
          <a:xfrm>
            <a:off x="202406" y="4516453"/>
            <a:ext cx="8739188" cy="369332"/>
          </a:xfrm>
          <a:prstGeom prst="rect">
            <a:avLst/>
          </a:prstGeom>
          <a:noFill/>
        </p:spPr>
        <p:txBody>
          <a:bodyPr wrap="square">
            <a:spAutoFit/>
          </a:bodyPr>
          <a:lstStyle/>
          <a:p>
            <a:r>
              <a:rPr lang="en-US" sz="1800" b="1">
                <a:solidFill>
                  <a:schemeClr val="accent3">
                    <a:lumMod val="50000"/>
                  </a:schemeClr>
                </a:solidFill>
                <a:latin typeface="Encode Sans Condensed Thin" panose="020B0604020202020204" charset="0"/>
                <a:ea typeface="Arial" charset="0"/>
                <a:cs typeface="Arial" charset="0"/>
              </a:rPr>
              <a:t>Labor intensive, small contractors, Spanish speaking, seasonal, H2B </a:t>
            </a:r>
            <a:endParaRPr lang="en-US" sz="1800">
              <a:latin typeface="Encode Sans Condensed Thin" panose="020B0604020202020204" charset="0"/>
            </a:endParaRPr>
          </a:p>
        </p:txBody>
      </p:sp>
      <p:pic>
        <p:nvPicPr>
          <p:cNvPr id="15" name="Picture 2">
            <a:extLst>
              <a:ext uri="{FF2B5EF4-FFF2-40B4-BE49-F238E27FC236}">
                <a16:creationId xmlns:a16="http://schemas.microsoft.com/office/drawing/2014/main" id="{206EBEE0-76F8-4B4B-B06D-D5323FA9EDC9}"/>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5222386" y="-32921"/>
            <a:ext cx="2336619" cy="26231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4">
            <a:extLst>
              <a:ext uri="{FF2B5EF4-FFF2-40B4-BE49-F238E27FC236}">
                <a16:creationId xmlns:a16="http://schemas.microsoft.com/office/drawing/2014/main" id="{8A1BCD98-6B65-458F-8C65-528B98E2C512}"/>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0" y="-1062112"/>
            <a:ext cx="5222386" cy="52144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2">
            <a:extLst>
              <a:ext uri="{FF2B5EF4-FFF2-40B4-BE49-F238E27FC236}">
                <a16:creationId xmlns:a16="http://schemas.microsoft.com/office/drawing/2014/main" id="{FFF4F6FB-9AC1-4E01-85E0-BA1647B6F78E}"/>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7236231" y="-196642"/>
            <a:ext cx="1907041" cy="26049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18">
            <a:extLst>
              <a:ext uri="{FF2B5EF4-FFF2-40B4-BE49-F238E27FC236}">
                <a16:creationId xmlns:a16="http://schemas.microsoft.com/office/drawing/2014/main" id="{AD3BC1B2-05D1-4735-9D1B-6E9DDE53CF25}"/>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5222386" y="2370701"/>
            <a:ext cx="3920886" cy="1776352"/>
          </a:xfrm>
          <a:prstGeom prst="rect">
            <a:avLst/>
          </a:prstGeom>
        </p:spPr>
      </p:pic>
      <p:sp>
        <p:nvSpPr>
          <p:cNvPr id="122" name="Google Shape;122;p3"/>
          <p:cNvSpPr txBox="1"/>
          <p:nvPr/>
        </p:nvSpPr>
        <p:spPr>
          <a:xfrm>
            <a:off x="681105" y="662929"/>
            <a:ext cx="7268417" cy="774438"/>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3000"/>
              <a:buFont typeface="Encode Sans Condensed Thin"/>
              <a:buNone/>
            </a:pPr>
            <a:r>
              <a:rPr lang="en-US" sz="3000">
                <a:solidFill>
                  <a:schemeClr val="lt1"/>
                </a:solidFill>
                <a:latin typeface="Encode Sans Condensed Thin"/>
                <a:sym typeface="Encode Sans Condensed Thin"/>
              </a:rPr>
              <a:t>NW Forestry Services</a:t>
            </a:r>
            <a:endParaRPr lang="en-US"/>
          </a:p>
        </p:txBody>
      </p:sp>
      <p:pic>
        <p:nvPicPr>
          <p:cNvPr id="119" name="Google Shape;119;p3"/>
          <p:cNvPicPr preferRelativeResize="0"/>
          <p:nvPr/>
        </p:nvPicPr>
        <p:blipFill rotWithShape="1">
          <a:blip r:embed="rId8" cstate="screen">
            <a:alphaModFix/>
            <a:extLst>
              <a:ext uri="{28A0092B-C50C-407E-A947-70E740481C1C}">
                <a14:useLocalDpi xmlns:a14="http://schemas.microsoft.com/office/drawing/2010/main" val="0"/>
              </a:ext>
            </a:extLst>
          </a:blip>
          <a:srcRect/>
          <a:stretch/>
        </p:blipFill>
        <p:spPr>
          <a:xfrm>
            <a:off x="762000" y="1449883"/>
            <a:ext cx="1959444" cy="95251"/>
          </a:xfrm>
          <a:prstGeom prst="rect">
            <a:avLst/>
          </a:prstGeom>
          <a:noFill/>
          <a:ln>
            <a:noFill/>
          </a:ln>
        </p:spPr>
      </p:pic>
    </p:spTree>
    <p:extLst>
      <p:ext uri="{BB962C8B-B14F-4D97-AF65-F5344CB8AC3E}">
        <p14:creationId xmlns:p14="http://schemas.microsoft.com/office/powerpoint/2010/main" val="2565191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p:nvPr/>
        </p:nvSpPr>
        <p:spPr>
          <a:xfrm>
            <a:off x="536206" y="1186512"/>
            <a:ext cx="7646097" cy="991724"/>
          </a:xfrm>
          <a:prstGeom prst="rect">
            <a:avLst/>
          </a:prstGeom>
          <a:noFill/>
          <a:ln>
            <a:noFill/>
          </a:ln>
        </p:spPr>
        <p:txBody>
          <a:bodyPr spcFirstLastPara="1" wrap="square" lIns="68575" tIns="34275" rIns="68575" bIns="34275" anchor="ctr" anchorCtr="0">
            <a:noAutofit/>
          </a:bodyPr>
          <a:lstStyle/>
          <a:p>
            <a:pPr algn="l"/>
            <a:r>
              <a:rPr lang="en-US" sz="2000" b="1" i="0" dirty="0">
                <a:solidFill>
                  <a:srgbClr val="69904A"/>
                </a:solidFill>
                <a:effectLst/>
                <a:latin typeface="Calibri" panose="020F0502020204030204" pitchFamily="34" charset="0"/>
                <a:cs typeface="Calibri" panose="020F0502020204030204" pitchFamily="34" charset="0"/>
              </a:rPr>
              <a:t>Project, NIOSH 2015-2018</a:t>
            </a:r>
          </a:p>
          <a:p>
            <a:pPr algn="l"/>
            <a:r>
              <a:rPr lang="en-US" sz="2400" b="1" i="0" dirty="0">
                <a:solidFill>
                  <a:schemeClr val="tx1"/>
                </a:solidFill>
                <a:effectLst/>
                <a:latin typeface="Calibri" panose="020F0502020204030204" pitchFamily="34" charset="0"/>
                <a:cs typeface="Calibri" panose="020F0502020204030204" pitchFamily="34" charset="0"/>
              </a:rPr>
              <a:t>Latino Immigrant Forestry Services Workers in the Pacific Northwest – Workforce Safety and Sustainability</a:t>
            </a:r>
            <a:br>
              <a:rPr lang="en-US" sz="1600" i="0" dirty="0">
                <a:solidFill>
                  <a:schemeClr val="tx1"/>
                </a:solidFill>
                <a:effectLst/>
                <a:latin typeface="Calibri" panose="020F0502020204030204" pitchFamily="34" charset="0"/>
                <a:cs typeface="Calibri" panose="020F0502020204030204" pitchFamily="34" charset="0"/>
              </a:rPr>
            </a:br>
            <a:endParaRPr lang="en-US" sz="1600" i="0" dirty="0">
              <a:solidFill>
                <a:schemeClr val="tx1"/>
              </a:solidFill>
              <a:effectLst/>
              <a:latin typeface="Calibri" panose="020F0502020204030204" pitchFamily="34" charset="0"/>
              <a:cs typeface="Calibri" panose="020F0502020204030204" pitchFamily="34" charset="0"/>
            </a:endParaRPr>
          </a:p>
          <a:p>
            <a:pPr algn="l"/>
            <a:r>
              <a:rPr lang="en-US" sz="1600" i="0" dirty="0">
                <a:solidFill>
                  <a:schemeClr val="tx1"/>
                </a:solidFill>
                <a:effectLst/>
                <a:latin typeface="Calibri" panose="020F0502020204030204" pitchFamily="34" charset="0"/>
                <a:cs typeface="Calibri" panose="020F0502020204030204" pitchFamily="34" charset="0"/>
              </a:rPr>
              <a:t>Butch de Castro, Carl Wilmsen, Marcy Harrington, Victoria Breckwich Vasquez,</a:t>
            </a:r>
          </a:p>
          <a:p>
            <a:pPr algn="l"/>
            <a:r>
              <a:rPr lang="en-US" sz="1600" i="0" dirty="0">
                <a:solidFill>
                  <a:schemeClr val="tx1"/>
                </a:solidFill>
                <a:effectLst/>
                <a:latin typeface="Calibri" panose="020F0502020204030204" pitchFamily="34" charset="0"/>
                <a:cs typeface="Calibri" panose="020F0502020204030204" pitchFamily="34" charset="0"/>
              </a:rPr>
              <a:t>Diane Bush, Dinorah Barton-Antonio, Virginia </a:t>
            </a:r>
            <a:r>
              <a:rPr lang="en-US" sz="1600" i="0" dirty="0" err="1">
                <a:solidFill>
                  <a:schemeClr val="tx1"/>
                </a:solidFill>
                <a:effectLst/>
                <a:latin typeface="Calibri" panose="020F0502020204030204" pitchFamily="34" charset="0"/>
                <a:cs typeface="Calibri" panose="020F0502020204030204" pitchFamily="34" charset="0"/>
              </a:rPr>
              <a:t>Camberos</a:t>
            </a:r>
            <a:r>
              <a:rPr lang="en-US" sz="1600" i="0" dirty="0">
                <a:solidFill>
                  <a:schemeClr val="tx1"/>
                </a:solidFill>
                <a:effectLst/>
                <a:latin typeface="Calibri" panose="020F0502020204030204" pitchFamily="34" charset="0"/>
                <a:cs typeface="Calibri" panose="020F0502020204030204" pitchFamily="34" charset="0"/>
              </a:rPr>
              <a:t>, Sara Post</a:t>
            </a:r>
          </a:p>
          <a:p>
            <a:pPr algn="l"/>
            <a:endParaRPr lang="en-US" sz="2000" b="1" i="0" dirty="0">
              <a:solidFill>
                <a:schemeClr val="tx1"/>
              </a:solidFill>
              <a:effectLst/>
              <a:latin typeface="Calibri" panose="020F0502020204030204" pitchFamily="34" charset="0"/>
              <a:cs typeface="Calibri" panose="020F0502020204030204" pitchFamily="34" charset="0"/>
            </a:endParaRPr>
          </a:p>
        </p:txBody>
      </p:sp>
      <p:pic>
        <p:nvPicPr>
          <p:cNvPr id="16" name="Picture 4" descr="http://www.nwforestworkers.org/images/logo%20no%20background%20no%20words.png">
            <a:extLst>
              <a:ext uri="{FF2B5EF4-FFF2-40B4-BE49-F238E27FC236}">
                <a16:creationId xmlns:a16="http://schemas.microsoft.com/office/drawing/2014/main" id="{3FA916F8-3789-46BD-98AC-0148CDADCC2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360276" y="2835771"/>
            <a:ext cx="845234" cy="10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
            <a:extLst>
              <a:ext uri="{FF2B5EF4-FFF2-40B4-BE49-F238E27FC236}">
                <a16:creationId xmlns:a16="http://schemas.microsoft.com/office/drawing/2014/main" id="{982E2F8F-9C0E-42B9-8092-E1C41F9DC717}"/>
              </a:ext>
            </a:extLst>
          </p:cNvPr>
          <p:cNvSpPr txBox="1">
            <a:spLocks noChangeArrowheads="1"/>
          </p:cNvSpPr>
          <p:nvPr/>
        </p:nvSpPr>
        <p:spPr bwMode="auto">
          <a:xfrm>
            <a:off x="4903076" y="3819340"/>
            <a:ext cx="188796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350" b="1" dirty="0">
                <a:latin typeface="David" pitchFamily="34" charset="0"/>
                <a:cs typeface="David" pitchFamily="34" charset="0"/>
              </a:rPr>
              <a:t>Northwest Forest Worker Center</a:t>
            </a:r>
          </a:p>
        </p:txBody>
      </p:sp>
      <p:pic>
        <p:nvPicPr>
          <p:cNvPr id="21" name="Picture 5">
            <a:extLst>
              <a:ext uri="{FF2B5EF4-FFF2-40B4-BE49-F238E27FC236}">
                <a16:creationId xmlns:a16="http://schemas.microsoft.com/office/drawing/2014/main" id="{8B30123A-F49B-45C1-83FF-DE94FE0695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9593" y="3435562"/>
            <a:ext cx="1240605" cy="124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a:extLst>
              <a:ext uri="{FF2B5EF4-FFF2-40B4-BE49-F238E27FC236}">
                <a16:creationId xmlns:a16="http://schemas.microsoft.com/office/drawing/2014/main" id="{54C95841-0CBC-4211-811E-461BC47DCF5F}"/>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211720" y="2754489"/>
            <a:ext cx="1179793" cy="929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Google Shape;92;p1">
            <a:extLst>
              <a:ext uri="{FF2B5EF4-FFF2-40B4-BE49-F238E27FC236}">
                <a16:creationId xmlns:a16="http://schemas.microsoft.com/office/drawing/2014/main" id="{60BBDB42-F788-4139-900B-6F6D9E4FA663}"/>
              </a:ext>
            </a:extLst>
          </p:cNvPr>
          <p:cNvPicPr preferRelativeResize="0"/>
          <p:nvPr/>
        </p:nvPicPr>
        <p:blipFill rotWithShape="1">
          <a:blip r:embed="rId6" cstate="screen">
            <a:alphaModFix/>
            <a:extLst>
              <a:ext uri="{28A0092B-C50C-407E-A947-70E740481C1C}">
                <a14:useLocalDpi xmlns:a14="http://schemas.microsoft.com/office/drawing/2010/main" val="0"/>
              </a:ext>
            </a:extLst>
          </a:blip>
          <a:srcRect/>
          <a:stretch/>
        </p:blipFill>
        <p:spPr>
          <a:xfrm>
            <a:off x="752487" y="3370815"/>
            <a:ext cx="3808267" cy="764552"/>
          </a:xfrm>
          <a:prstGeom prst="rect">
            <a:avLst/>
          </a:prstGeom>
          <a:noFill/>
          <a:ln>
            <a:noFill/>
          </a:ln>
        </p:spPr>
      </p:pic>
    </p:spTree>
    <p:extLst>
      <p:ext uri="{BB962C8B-B14F-4D97-AF65-F5344CB8AC3E}">
        <p14:creationId xmlns:p14="http://schemas.microsoft.com/office/powerpoint/2010/main" val="78000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425" y="1018204"/>
            <a:ext cx="8586593" cy="3378533"/>
          </a:xfrm>
        </p:spPr>
        <p:txBody>
          <a:bodyPr>
            <a:noAutofit/>
          </a:bodyPr>
          <a:lstStyle/>
          <a:p>
            <a:r>
              <a:rPr lang="en-US" sz="1600" b="1" dirty="0"/>
              <a:t>Slower pace of work. </a:t>
            </a:r>
            <a:r>
              <a:rPr lang="en-US" sz="1600" dirty="0"/>
              <a:t>Land managers accept that higher costs are needed to support training and a slower pace of work.</a:t>
            </a:r>
          </a:p>
          <a:p>
            <a:r>
              <a:rPr lang="en-US" sz="1600" b="1" dirty="0"/>
              <a:t>Communications. </a:t>
            </a:r>
            <a:r>
              <a:rPr lang="en-US" sz="1600" dirty="0"/>
              <a:t>“Have continuous communication up and down the hierarchy of managers through daily emails; reporting</a:t>
            </a:r>
            <a:r>
              <a:rPr lang="en-US" sz="1600" i="1" dirty="0"/>
              <a:t>.</a:t>
            </a:r>
            <a:r>
              <a:rPr lang="en-US" sz="1600" dirty="0"/>
              <a:t>” Also, need immediate communications to address unsafe behaviors.</a:t>
            </a:r>
          </a:p>
          <a:p>
            <a:r>
              <a:rPr lang="en-US" sz="1600" b="1" dirty="0"/>
              <a:t>Continuous improvement. </a:t>
            </a:r>
            <a:r>
              <a:rPr lang="en-US" sz="1600" dirty="0"/>
              <a:t>Learning is central to safety success. “Investigate, learn, train. We had an incident where the workers were working too close</a:t>
            </a:r>
            <a:r>
              <a:rPr lang="mr-IN" sz="1600" dirty="0"/>
              <a:t>…</a:t>
            </a:r>
            <a:r>
              <a:rPr lang="en-US" sz="1600" dirty="0"/>
              <a:t>. We changed the way we work so that now we have a few workers working ahead dropping trees, and a crew working behind them bucking.”</a:t>
            </a:r>
          </a:p>
          <a:p>
            <a:r>
              <a:rPr lang="en-US" sz="1600" b="1" dirty="0"/>
              <a:t>Training. </a:t>
            </a:r>
            <a:r>
              <a:rPr lang="en-US" sz="1600" dirty="0"/>
              <a:t>Regular safety meeting, site plans, “crew involvement in site plan.”</a:t>
            </a:r>
          </a:p>
          <a:p>
            <a:r>
              <a:rPr lang="en-US" sz="1600" b="1" dirty="0"/>
              <a:t>Monitor the industry. </a:t>
            </a:r>
            <a:r>
              <a:rPr lang="en-US" sz="1600" dirty="0"/>
              <a:t>Award contracts to those complying with the rules. One suggested more OSHA inspections. “Migrating companies are not inspected. They can’t find the workers. They don’t go out to the field. Companies play the odds</a:t>
            </a:r>
            <a:r>
              <a:rPr lang="en-US" sz="1600" i="1" dirty="0"/>
              <a:t>.</a:t>
            </a:r>
            <a:r>
              <a:rPr lang="en-US" sz="1600" dirty="0"/>
              <a:t>” </a:t>
            </a:r>
          </a:p>
          <a:p>
            <a:endParaRPr lang="en-US" sz="1600" dirty="0"/>
          </a:p>
          <a:p>
            <a:endParaRPr lang="en-US" sz="1600" dirty="0"/>
          </a:p>
          <a:p>
            <a:endParaRPr lang="en-US" sz="1600" dirty="0"/>
          </a:p>
        </p:txBody>
      </p:sp>
      <p:sp>
        <p:nvSpPr>
          <p:cNvPr id="4" name="Title 1"/>
          <p:cNvSpPr txBox="1">
            <a:spLocks/>
          </p:cNvSpPr>
          <p:nvPr/>
        </p:nvSpPr>
        <p:spPr>
          <a:xfrm>
            <a:off x="499467" y="-230823"/>
            <a:ext cx="8145066" cy="1088068"/>
          </a:xfrm>
          <a:prstGeom prst="rect">
            <a:avLst/>
          </a:prstGeom>
        </p:spPr>
        <p:txBody>
          <a:bodyPr vert="horz" lIns="68580" tIns="34290" rIns="68580" bIns="3429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b="1" dirty="0">
                <a:solidFill>
                  <a:srgbClr val="69904A"/>
                </a:solidFill>
                <a:latin typeface="Encode Sans Condensed Thin" panose="020B0604020202020204" charset="0"/>
                <a:ea typeface="Open Sans ExtraBold" panose="020B0906030804020204" pitchFamily="34" charset="0"/>
                <a:cs typeface="Open Sans ExtraBold" panose="020B0906030804020204" pitchFamily="34" charset="0"/>
              </a:rPr>
              <a:t>Employer &amp; Supervisor Recommendations</a:t>
            </a:r>
            <a:endParaRPr lang="en-US" sz="2800" dirty="0">
              <a:solidFill>
                <a:srgbClr val="69904A"/>
              </a:solidFill>
              <a:latin typeface="Encode Sans Condensed Thin" panose="020B060402020202020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116395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69904A"/>
                </a:solidFill>
                <a:latin typeface="Encode Sans Condensed Thin" panose="020B0604020202020204" charset="0"/>
              </a:rPr>
              <a:t>Worker participants (99)</a:t>
            </a:r>
          </a:p>
        </p:txBody>
      </p:sp>
      <p:sp>
        <p:nvSpPr>
          <p:cNvPr id="3" name="Content Placeholder 2"/>
          <p:cNvSpPr>
            <a:spLocks noGrp="1"/>
          </p:cNvSpPr>
          <p:nvPr>
            <p:ph idx="1"/>
          </p:nvPr>
        </p:nvSpPr>
        <p:spPr/>
        <p:txBody>
          <a:bodyPr>
            <a:normAutofit fontScale="85000" lnSpcReduction="20000"/>
          </a:bodyPr>
          <a:lstStyle/>
          <a:p>
            <a:r>
              <a:rPr lang="en-US" dirty="0">
                <a:latin typeface="Calibri" panose="020F0502020204030204" pitchFamily="34" charset="0"/>
                <a:cs typeface="Calibri" panose="020F0502020204030204" pitchFamily="34" charset="0"/>
              </a:rPr>
              <a:t>Forest workers who had been injured on the job in the previous 2 years or had taken some kind of action to improve working conditions. </a:t>
            </a:r>
          </a:p>
          <a:p>
            <a:r>
              <a:rPr lang="en-US" dirty="0">
                <a:latin typeface="Calibri" panose="020F0502020204030204" pitchFamily="34" charset="0"/>
                <a:cs typeface="Calibri" panose="020F0502020204030204" pitchFamily="34" charset="0"/>
              </a:rPr>
              <a:t>99 interviews served as pre-selection interviews from which a subset of 25 interviewees were identified for a case study interview.</a:t>
            </a:r>
          </a:p>
          <a:p>
            <a:pPr lvl="1">
              <a:buFont typeface="Wingdings" panose="05000000000000000000" pitchFamily="2" charset="2"/>
              <a:buChar char="§"/>
            </a:pPr>
            <a:r>
              <a:rPr lang="en-US" dirty="0"/>
              <a:t>   Men with an average age of 31.6 years.  </a:t>
            </a:r>
          </a:p>
          <a:p>
            <a:pPr lvl="1">
              <a:buFont typeface="Wingdings" panose="05000000000000000000" pitchFamily="2" charset="2"/>
              <a:buChar char="§"/>
            </a:pPr>
            <a:r>
              <a:rPr lang="en-US" dirty="0"/>
              <a:t>   All were Spanish speakers, but 22 also spoke English.  </a:t>
            </a:r>
          </a:p>
          <a:p>
            <a:pPr lvl="1">
              <a:buFont typeface="Wingdings" panose="05000000000000000000" pitchFamily="2" charset="2"/>
              <a:buChar char="§"/>
            </a:pPr>
            <a:r>
              <a:rPr lang="en-US" dirty="0"/>
              <a:t>   At least 29 different forestry services companies were represented in our sample.  </a:t>
            </a:r>
            <a:br>
              <a:rPr lang="en-US" dirty="0"/>
            </a:br>
            <a:r>
              <a:rPr lang="en-US" dirty="0"/>
              <a:t>   (Twenty   workers did not state their employer’s name.) </a:t>
            </a:r>
          </a:p>
          <a:p>
            <a:pPr lvl="1">
              <a:buFont typeface="Wingdings" panose="05000000000000000000" pitchFamily="2" charset="2"/>
              <a:buChar char="§"/>
            </a:pPr>
            <a:r>
              <a:rPr lang="en-US" dirty="0"/>
              <a:t>   Workers had been with their current employer for an average of 3.3 years, </a:t>
            </a:r>
            <a:br>
              <a:rPr lang="en-US" dirty="0"/>
            </a:br>
            <a:r>
              <a:rPr lang="en-US" dirty="0"/>
              <a:t>   and had been working in forestry for 9 years.  </a:t>
            </a:r>
          </a:p>
          <a:p>
            <a:pPr lvl="1">
              <a:buFont typeface="Wingdings" panose="05000000000000000000" pitchFamily="2" charset="2"/>
              <a:buChar char="§"/>
            </a:pPr>
            <a:r>
              <a:rPr lang="en-US" dirty="0"/>
              <a:t>   Thirty-seven of the workers were in the United States on H-2B visas.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830871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154201"/>
            <a:ext cx="8503920" cy="576356"/>
          </a:xfrm>
        </p:spPr>
        <p:txBody>
          <a:bodyPr>
            <a:normAutofit/>
          </a:bodyPr>
          <a:lstStyle/>
          <a:p>
            <a:r>
              <a:rPr lang="en-US" sz="2800" b="1" dirty="0">
                <a:solidFill>
                  <a:srgbClr val="69904A"/>
                </a:solidFill>
                <a:latin typeface="Open Sans ExtraBold" panose="020B0906030804020204" pitchFamily="34" charset="0"/>
                <a:ea typeface="Open Sans ExtraBold" panose="020B0906030804020204" pitchFamily="34" charset="0"/>
                <a:cs typeface="Open Sans ExtraBold" panose="020B0906030804020204" pitchFamily="34" charset="0"/>
              </a:rPr>
              <a:t>Results - Injuries &amp; risk factors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000456"/>
              </p:ext>
            </p:extLst>
          </p:nvPr>
        </p:nvGraphicFramePr>
        <p:xfrm>
          <a:off x="212835" y="791309"/>
          <a:ext cx="8618164" cy="4197990"/>
        </p:xfrm>
        <a:graphic>
          <a:graphicData uri="http://schemas.openxmlformats.org/drawingml/2006/table">
            <a:tbl>
              <a:tblPr firstRow="1" bandRow="1">
                <a:tableStyleId>{5C22544A-7EE6-4342-B048-85BDC9FD1C3A}</a:tableStyleId>
              </a:tblPr>
              <a:tblGrid>
                <a:gridCol w="776060">
                  <a:extLst>
                    <a:ext uri="{9D8B030D-6E8A-4147-A177-3AD203B41FA5}">
                      <a16:colId xmlns:a16="http://schemas.microsoft.com/office/drawing/2014/main" val="20000"/>
                    </a:ext>
                  </a:extLst>
                </a:gridCol>
                <a:gridCol w="673112">
                  <a:extLst>
                    <a:ext uri="{9D8B030D-6E8A-4147-A177-3AD203B41FA5}">
                      <a16:colId xmlns:a16="http://schemas.microsoft.com/office/drawing/2014/main" val="20001"/>
                    </a:ext>
                  </a:extLst>
                </a:gridCol>
                <a:gridCol w="696870">
                  <a:extLst>
                    <a:ext uri="{9D8B030D-6E8A-4147-A177-3AD203B41FA5}">
                      <a16:colId xmlns:a16="http://schemas.microsoft.com/office/drawing/2014/main" val="20002"/>
                    </a:ext>
                  </a:extLst>
                </a:gridCol>
                <a:gridCol w="633518">
                  <a:extLst>
                    <a:ext uri="{9D8B030D-6E8A-4147-A177-3AD203B41FA5}">
                      <a16:colId xmlns:a16="http://schemas.microsoft.com/office/drawing/2014/main" val="20003"/>
                    </a:ext>
                  </a:extLst>
                </a:gridCol>
                <a:gridCol w="696869">
                  <a:extLst>
                    <a:ext uri="{9D8B030D-6E8A-4147-A177-3AD203B41FA5}">
                      <a16:colId xmlns:a16="http://schemas.microsoft.com/office/drawing/2014/main" val="20004"/>
                    </a:ext>
                  </a:extLst>
                </a:gridCol>
                <a:gridCol w="696870">
                  <a:extLst>
                    <a:ext uri="{9D8B030D-6E8A-4147-A177-3AD203B41FA5}">
                      <a16:colId xmlns:a16="http://schemas.microsoft.com/office/drawing/2014/main" val="20005"/>
                    </a:ext>
                  </a:extLst>
                </a:gridCol>
                <a:gridCol w="761202">
                  <a:extLst>
                    <a:ext uri="{9D8B030D-6E8A-4147-A177-3AD203B41FA5}">
                      <a16:colId xmlns:a16="http://schemas.microsoft.com/office/drawing/2014/main" val="20006"/>
                    </a:ext>
                  </a:extLst>
                </a:gridCol>
                <a:gridCol w="691216">
                  <a:extLst>
                    <a:ext uri="{9D8B030D-6E8A-4147-A177-3AD203B41FA5}">
                      <a16:colId xmlns:a16="http://schemas.microsoft.com/office/drawing/2014/main" val="20007"/>
                    </a:ext>
                  </a:extLst>
                </a:gridCol>
                <a:gridCol w="702864">
                  <a:extLst>
                    <a:ext uri="{9D8B030D-6E8A-4147-A177-3AD203B41FA5}">
                      <a16:colId xmlns:a16="http://schemas.microsoft.com/office/drawing/2014/main" val="20008"/>
                    </a:ext>
                  </a:extLst>
                </a:gridCol>
                <a:gridCol w="706589">
                  <a:extLst>
                    <a:ext uri="{9D8B030D-6E8A-4147-A177-3AD203B41FA5}">
                      <a16:colId xmlns:a16="http://schemas.microsoft.com/office/drawing/2014/main" val="20009"/>
                    </a:ext>
                  </a:extLst>
                </a:gridCol>
                <a:gridCol w="765020">
                  <a:extLst>
                    <a:ext uri="{9D8B030D-6E8A-4147-A177-3AD203B41FA5}">
                      <a16:colId xmlns:a16="http://schemas.microsoft.com/office/drawing/2014/main" val="20010"/>
                    </a:ext>
                  </a:extLst>
                </a:gridCol>
                <a:gridCol w="817974">
                  <a:extLst>
                    <a:ext uri="{9D8B030D-6E8A-4147-A177-3AD203B41FA5}">
                      <a16:colId xmlns:a16="http://schemas.microsoft.com/office/drawing/2014/main" val="20011"/>
                    </a:ext>
                  </a:extLst>
                </a:gridCol>
              </a:tblGrid>
              <a:tr h="446823">
                <a:tc>
                  <a:txBody>
                    <a:bodyPr/>
                    <a:lstStyle/>
                    <a:p>
                      <a:pPr marL="0" marR="0">
                        <a:lnSpc>
                          <a:spcPct val="115000"/>
                        </a:lnSpc>
                        <a:spcBef>
                          <a:spcPts val="0"/>
                        </a:spcBef>
                        <a:spcAft>
                          <a:spcPts val="0"/>
                        </a:spcAft>
                      </a:pPr>
                      <a:r>
                        <a:rPr lang="en-US" sz="1200" b="1" dirty="0">
                          <a:latin typeface="+mj-lt"/>
                          <a:ea typeface="MS Mincho"/>
                          <a:cs typeface="Times New Roman"/>
                        </a:rPr>
                        <a:t>Accident type </a:t>
                      </a:r>
                    </a:p>
                  </a:txBody>
                  <a:tcPr marL="7144" marR="7144" marT="7144" marB="0" anchor="b"/>
                </a:tc>
                <a:tc>
                  <a:txBody>
                    <a:bodyPr/>
                    <a:lstStyle/>
                    <a:p>
                      <a:pPr marL="0" marR="0">
                        <a:lnSpc>
                          <a:spcPct val="115000"/>
                        </a:lnSpc>
                        <a:spcBef>
                          <a:spcPts val="0"/>
                        </a:spcBef>
                        <a:spcAft>
                          <a:spcPts val="0"/>
                        </a:spcAft>
                      </a:pPr>
                      <a:r>
                        <a:rPr lang="en-US" sz="1200" b="1" dirty="0">
                          <a:latin typeface="+mj-lt"/>
                          <a:ea typeface="MS Mincho"/>
                          <a:cs typeface="Times New Roman"/>
                        </a:rPr>
                        <a:t>Cut </a:t>
                      </a:r>
                    </a:p>
                  </a:txBody>
                  <a:tcPr marL="7144" marR="7144" marT="7144" marB="0" anchor="b"/>
                </a:tc>
                <a:tc>
                  <a:txBody>
                    <a:bodyPr/>
                    <a:lstStyle/>
                    <a:p>
                      <a:pPr marL="0" marR="0">
                        <a:lnSpc>
                          <a:spcPct val="115000"/>
                        </a:lnSpc>
                        <a:spcBef>
                          <a:spcPts val="0"/>
                        </a:spcBef>
                        <a:spcAft>
                          <a:spcPts val="0"/>
                        </a:spcAft>
                      </a:pPr>
                      <a:r>
                        <a:rPr lang="en-US" sz="1200" b="1" dirty="0">
                          <a:latin typeface="+mj-lt"/>
                          <a:ea typeface="MS Mincho"/>
                          <a:cs typeface="Times New Roman"/>
                        </a:rPr>
                        <a:t>Back</a:t>
                      </a:r>
                    </a:p>
                    <a:p>
                      <a:pPr marL="0" marR="0">
                        <a:lnSpc>
                          <a:spcPct val="115000"/>
                        </a:lnSpc>
                        <a:spcBef>
                          <a:spcPts val="0"/>
                        </a:spcBef>
                        <a:spcAft>
                          <a:spcPts val="0"/>
                        </a:spcAft>
                      </a:pPr>
                      <a:r>
                        <a:rPr lang="en-US" sz="1200" b="1" dirty="0">
                          <a:latin typeface="+mj-lt"/>
                          <a:ea typeface="MS Mincho"/>
                          <a:cs typeface="Times New Roman"/>
                        </a:rPr>
                        <a:t>Strain </a:t>
                      </a:r>
                    </a:p>
                  </a:txBody>
                  <a:tcPr marL="0" marR="0" marT="0" marB="0" anchor="b"/>
                </a:tc>
                <a:tc>
                  <a:txBody>
                    <a:bodyPr/>
                    <a:lstStyle/>
                    <a:p>
                      <a:pPr marL="0" marR="0">
                        <a:lnSpc>
                          <a:spcPct val="115000"/>
                        </a:lnSpc>
                        <a:spcBef>
                          <a:spcPts val="0"/>
                        </a:spcBef>
                        <a:spcAft>
                          <a:spcPts val="0"/>
                        </a:spcAft>
                      </a:pPr>
                      <a:r>
                        <a:rPr lang="en-US" sz="1200" b="1" dirty="0">
                          <a:latin typeface="+mj-lt"/>
                          <a:ea typeface="MS Mincho"/>
                          <a:cs typeface="Times New Roman"/>
                        </a:rPr>
                        <a:t>Broken Bone </a:t>
                      </a:r>
                    </a:p>
                  </a:txBody>
                  <a:tcPr marL="7144" marR="7144" marT="7144" marB="0" anchor="b"/>
                </a:tc>
                <a:tc>
                  <a:txBody>
                    <a:bodyPr/>
                    <a:lstStyle/>
                    <a:p>
                      <a:pPr marL="0" marR="0">
                        <a:lnSpc>
                          <a:spcPct val="115000"/>
                        </a:lnSpc>
                        <a:spcBef>
                          <a:spcPts val="0"/>
                        </a:spcBef>
                        <a:spcAft>
                          <a:spcPts val="0"/>
                        </a:spcAft>
                      </a:pPr>
                      <a:r>
                        <a:rPr lang="en-US" sz="1200" b="1" dirty="0">
                          <a:latin typeface="+mj-lt"/>
                          <a:ea typeface="MS Mincho"/>
                          <a:cs typeface="Times New Roman"/>
                        </a:rPr>
                        <a:t>Sprain </a:t>
                      </a:r>
                    </a:p>
                  </a:txBody>
                  <a:tcPr marL="7144" marR="7144" marT="7144" marB="0" anchor="b"/>
                </a:tc>
                <a:tc>
                  <a:txBody>
                    <a:bodyPr/>
                    <a:lstStyle/>
                    <a:p>
                      <a:pPr marL="0" marR="0">
                        <a:lnSpc>
                          <a:spcPct val="115000"/>
                        </a:lnSpc>
                        <a:spcBef>
                          <a:spcPts val="0"/>
                        </a:spcBef>
                        <a:spcAft>
                          <a:spcPts val="0"/>
                        </a:spcAft>
                      </a:pPr>
                      <a:r>
                        <a:rPr lang="en-US" sz="1200" b="1" dirty="0">
                          <a:latin typeface="+mj-lt"/>
                          <a:ea typeface="MS Mincho"/>
                          <a:cs typeface="Times New Roman"/>
                        </a:rPr>
                        <a:t>Bruise </a:t>
                      </a:r>
                    </a:p>
                  </a:txBody>
                  <a:tcPr marL="7144" marR="7144" marT="7144" marB="0" anchor="b"/>
                </a:tc>
                <a:tc>
                  <a:txBody>
                    <a:bodyPr/>
                    <a:lstStyle/>
                    <a:p>
                      <a:pPr marL="0" marR="0">
                        <a:lnSpc>
                          <a:spcPct val="115000"/>
                        </a:lnSpc>
                        <a:spcBef>
                          <a:spcPts val="0"/>
                        </a:spcBef>
                        <a:spcAft>
                          <a:spcPts val="0"/>
                        </a:spcAft>
                      </a:pPr>
                      <a:r>
                        <a:rPr lang="en-US" sz="1200" b="1" dirty="0">
                          <a:latin typeface="+mj-lt"/>
                          <a:ea typeface="MS Mincho"/>
                          <a:cs typeface="Times New Roman"/>
                        </a:rPr>
                        <a:t>Puncture</a:t>
                      </a:r>
                    </a:p>
                    <a:p>
                      <a:pPr marL="0" marR="0">
                        <a:lnSpc>
                          <a:spcPct val="115000"/>
                        </a:lnSpc>
                        <a:spcBef>
                          <a:spcPts val="0"/>
                        </a:spcBef>
                        <a:spcAft>
                          <a:spcPts val="0"/>
                        </a:spcAft>
                      </a:pPr>
                      <a:r>
                        <a:rPr lang="en-US" sz="1200" b="1" dirty="0">
                          <a:latin typeface="+mj-lt"/>
                          <a:ea typeface="MS Mincho"/>
                          <a:cs typeface="Times New Roman"/>
                        </a:rPr>
                        <a:t>Wound </a:t>
                      </a:r>
                    </a:p>
                  </a:txBody>
                  <a:tcPr marL="0" marR="0" marT="0" marB="0" anchor="b"/>
                </a:tc>
                <a:tc>
                  <a:txBody>
                    <a:bodyPr/>
                    <a:lstStyle/>
                    <a:p>
                      <a:pPr marL="0" marR="0">
                        <a:lnSpc>
                          <a:spcPct val="115000"/>
                        </a:lnSpc>
                        <a:spcBef>
                          <a:spcPts val="0"/>
                        </a:spcBef>
                        <a:spcAft>
                          <a:spcPts val="0"/>
                        </a:spcAft>
                      </a:pPr>
                      <a:r>
                        <a:rPr lang="en-US" sz="1200" b="1" dirty="0">
                          <a:latin typeface="+mj-lt"/>
                          <a:ea typeface="MS Mincho"/>
                          <a:cs typeface="Times New Roman"/>
                        </a:rPr>
                        <a:t>Head</a:t>
                      </a:r>
                    </a:p>
                    <a:p>
                      <a:pPr marL="0" marR="0">
                        <a:lnSpc>
                          <a:spcPct val="115000"/>
                        </a:lnSpc>
                        <a:spcBef>
                          <a:spcPts val="0"/>
                        </a:spcBef>
                        <a:spcAft>
                          <a:spcPts val="0"/>
                        </a:spcAft>
                      </a:pPr>
                      <a:r>
                        <a:rPr lang="en-US" sz="1200" b="1" dirty="0">
                          <a:latin typeface="+mj-lt"/>
                          <a:ea typeface="MS Mincho"/>
                          <a:cs typeface="Times New Roman"/>
                        </a:rPr>
                        <a:t>Injury </a:t>
                      </a:r>
                    </a:p>
                  </a:txBody>
                  <a:tcPr marL="7144" marR="7144" marT="7144" marB="0" anchor="b"/>
                </a:tc>
                <a:tc>
                  <a:txBody>
                    <a:bodyPr/>
                    <a:lstStyle/>
                    <a:p>
                      <a:pPr marL="0" marR="0">
                        <a:lnSpc>
                          <a:spcPct val="115000"/>
                        </a:lnSpc>
                        <a:spcBef>
                          <a:spcPts val="0"/>
                        </a:spcBef>
                        <a:spcAft>
                          <a:spcPts val="0"/>
                        </a:spcAft>
                      </a:pPr>
                      <a:r>
                        <a:rPr lang="en-US" sz="1200" b="1" dirty="0">
                          <a:latin typeface="+mj-lt"/>
                          <a:ea typeface="MS Mincho"/>
                          <a:cs typeface="Times New Roman"/>
                        </a:rPr>
                        <a:t>Heat</a:t>
                      </a:r>
                    </a:p>
                    <a:p>
                      <a:pPr marL="0" marR="0">
                        <a:lnSpc>
                          <a:spcPct val="115000"/>
                        </a:lnSpc>
                        <a:spcBef>
                          <a:spcPts val="0"/>
                        </a:spcBef>
                        <a:spcAft>
                          <a:spcPts val="0"/>
                        </a:spcAft>
                      </a:pPr>
                      <a:r>
                        <a:rPr lang="en-US" sz="1200" b="1" dirty="0">
                          <a:latin typeface="+mj-lt"/>
                          <a:ea typeface="MS Mincho"/>
                          <a:cs typeface="Times New Roman"/>
                        </a:rPr>
                        <a:t>Illness </a:t>
                      </a:r>
                    </a:p>
                  </a:txBody>
                  <a:tcPr marL="7144" marR="7144" marT="7144" marB="0" anchor="b"/>
                </a:tc>
                <a:tc>
                  <a:txBody>
                    <a:bodyPr/>
                    <a:lstStyle/>
                    <a:p>
                      <a:pPr marL="0" marR="0">
                        <a:lnSpc>
                          <a:spcPct val="115000"/>
                        </a:lnSpc>
                        <a:spcBef>
                          <a:spcPts val="0"/>
                        </a:spcBef>
                        <a:spcAft>
                          <a:spcPts val="0"/>
                        </a:spcAft>
                      </a:pPr>
                      <a:r>
                        <a:rPr lang="en-US" sz="1200" b="1" dirty="0">
                          <a:latin typeface="+mj-lt"/>
                          <a:ea typeface="MS Mincho"/>
                          <a:cs typeface="Times New Roman"/>
                        </a:rPr>
                        <a:t>Pesti-cide </a:t>
                      </a:r>
                    </a:p>
                  </a:txBody>
                  <a:tcPr marL="7144" marR="7144" marT="7144" marB="0" anchor="b"/>
                </a:tc>
                <a:tc>
                  <a:txBody>
                    <a:bodyPr/>
                    <a:lstStyle/>
                    <a:p>
                      <a:pPr marL="0" marR="0">
                        <a:lnSpc>
                          <a:spcPct val="115000"/>
                        </a:lnSpc>
                        <a:spcBef>
                          <a:spcPts val="0"/>
                        </a:spcBef>
                        <a:spcAft>
                          <a:spcPts val="0"/>
                        </a:spcAft>
                      </a:pPr>
                      <a:r>
                        <a:rPr lang="en-US" sz="1200" b="1" dirty="0">
                          <a:latin typeface="+mj-lt"/>
                          <a:ea typeface="MS Mincho"/>
                          <a:cs typeface="Times New Roman"/>
                        </a:rPr>
                        <a:t>Musculo-skeletal </a:t>
                      </a:r>
                    </a:p>
                  </a:txBody>
                  <a:tcPr marL="7144" marR="7144" marT="7144" marB="0" anchor="b"/>
                </a:tc>
                <a:tc>
                  <a:txBody>
                    <a:bodyPr/>
                    <a:lstStyle/>
                    <a:p>
                      <a:pPr marL="0" marR="0">
                        <a:lnSpc>
                          <a:spcPct val="115000"/>
                        </a:lnSpc>
                        <a:spcBef>
                          <a:spcPts val="0"/>
                        </a:spcBef>
                        <a:spcAft>
                          <a:spcPts val="0"/>
                        </a:spcAft>
                      </a:pPr>
                      <a:r>
                        <a:rPr lang="en-US" sz="1200" b="1" dirty="0">
                          <a:latin typeface="+mj-lt"/>
                          <a:ea typeface="MS Mincho"/>
                          <a:cs typeface="Times New Roman"/>
                        </a:rPr>
                        <a:t> Total</a:t>
                      </a:r>
                    </a:p>
                  </a:txBody>
                  <a:tcPr marL="7144" marR="7144" marT="7144" marB="0" anchor="b"/>
                </a:tc>
                <a:extLst>
                  <a:ext uri="{0D108BD9-81ED-4DB2-BD59-A6C34878D82A}">
                    <a16:rowId xmlns:a16="http://schemas.microsoft.com/office/drawing/2014/main" val="10000"/>
                  </a:ext>
                </a:extLst>
              </a:tr>
              <a:tr h="409925">
                <a:tc>
                  <a:txBody>
                    <a:bodyPr/>
                    <a:lstStyle/>
                    <a:p>
                      <a:pPr marL="0" marR="0">
                        <a:lnSpc>
                          <a:spcPct val="115000"/>
                        </a:lnSpc>
                        <a:spcBef>
                          <a:spcPts val="0"/>
                        </a:spcBef>
                        <a:spcAft>
                          <a:spcPts val="0"/>
                        </a:spcAft>
                      </a:pPr>
                      <a:r>
                        <a:rPr lang="en-US" sz="1200" b="1" dirty="0">
                          <a:solidFill>
                            <a:srgbClr val="FF0000"/>
                          </a:solidFill>
                          <a:latin typeface="+mj-lt"/>
                          <a:ea typeface="MS Mincho"/>
                          <a:cs typeface="Times New Roman"/>
                        </a:rPr>
                        <a:t>Struck- by object</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2 </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 </a:t>
                      </a:r>
                    </a:p>
                  </a:txBody>
                  <a:tcPr marL="0" marR="0" marT="0"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7 </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2 </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3 </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a:t>
                      </a:r>
                    </a:p>
                  </a:txBody>
                  <a:tcPr marL="0" marR="0" marT="0"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a:t>
                      </a: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solidFill>
                            <a:srgbClr val="FF0000"/>
                          </a:solidFill>
                          <a:latin typeface="+mj-lt"/>
                          <a:ea typeface="MS Mincho"/>
                          <a:cs typeface="Times New Roman"/>
                        </a:rPr>
                        <a:t>17 </a:t>
                      </a:r>
                    </a:p>
                  </a:txBody>
                  <a:tcPr marL="7144" marR="7144" marT="7144" marB="0" anchor="b"/>
                </a:tc>
                <a:extLst>
                  <a:ext uri="{0D108BD9-81ED-4DB2-BD59-A6C34878D82A}">
                    <a16:rowId xmlns:a16="http://schemas.microsoft.com/office/drawing/2014/main" val="10001"/>
                  </a:ext>
                </a:extLst>
              </a:tr>
              <a:tr h="409925">
                <a:tc>
                  <a:txBody>
                    <a:bodyPr/>
                    <a:lstStyle/>
                    <a:p>
                      <a:pPr marL="0" marR="0">
                        <a:lnSpc>
                          <a:spcPct val="115000"/>
                        </a:lnSpc>
                        <a:spcBef>
                          <a:spcPts val="0"/>
                        </a:spcBef>
                        <a:spcAft>
                          <a:spcPts val="0"/>
                        </a:spcAft>
                      </a:pPr>
                      <a:r>
                        <a:rPr lang="en-US" sz="1200" b="1" dirty="0">
                          <a:solidFill>
                            <a:srgbClr val="FF0000"/>
                          </a:solidFill>
                          <a:latin typeface="+mj-lt"/>
                          <a:ea typeface="MS Mincho"/>
                          <a:cs typeface="Times New Roman"/>
                        </a:rPr>
                        <a:t>Slip, trip, fall </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3 </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2 </a:t>
                      </a:r>
                    </a:p>
                  </a:txBody>
                  <a:tcPr marL="0" marR="0" marT="0"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 </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3 </a:t>
                      </a: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solidFill>
                            <a:srgbClr val="FF0000"/>
                          </a:solidFill>
                          <a:latin typeface="+mj-lt"/>
                          <a:ea typeface="MS Mincho"/>
                          <a:cs typeface="Times New Roman"/>
                        </a:rPr>
                        <a:t>9 </a:t>
                      </a:r>
                    </a:p>
                  </a:txBody>
                  <a:tcPr marL="7144" marR="7144" marT="7144" marB="0" anchor="b"/>
                </a:tc>
                <a:extLst>
                  <a:ext uri="{0D108BD9-81ED-4DB2-BD59-A6C34878D82A}">
                    <a16:rowId xmlns:a16="http://schemas.microsoft.com/office/drawing/2014/main" val="10002"/>
                  </a:ext>
                </a:extLst>
              </a:tr>
              <a:tr h="412824">
                <a:tc>
                  <a:txBody>
                    <a:bodyPr/>
                    <a:lstStyle/>
                    <a:p>
                      <a:pPr marL="0" marR="0">
                        <a:lnSpc>
                          <a:spcPct val="115000"/>
                        </a:lnSpc>
                        <a:spcBef>
                          <a:spcPts val="0"/>
                        </a:spcBef>
                        <a:spcAft>
                          <a:spcPts val="0"/>
                        </a:spcAft>
                      </a:pPr>
                      <a:r>
                        <a:rPr lang="en-US" sz="1200" b="1" dirty="0">
                          <a:solidFill>
                            <a:srgbClr val="FF0000"/>
                          </a:solidFill>
                          <a:latin typeface="+mj-lt"/>
                          <a:ea typeface="MS Mincho"/>
                          <a:cs typeface="Times New Roman"/>
                        </a:rPr>
                        <a:t>Chainsaw kickback</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9 </a:t>
                      </a: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solidFill>
                            <a:srgbClr val="FF0000"/>
                          </a:solidFill>
                          <a:latin typeface="+mj-lt"/>
                          <a:ea typeface="MS Mincho"/>
                          <a:cs typeface="Times New Roman"/>
                        </a:rPr>
                        <a:t>9 </a:t>
                      </a:r>
                    </a:p>
                  </a:txBody>
                  <a:tcPr marL="7144" marR="7144" marT="7144" marB="0" anchor="b"/>
                </a:tc>
                <a:extLst>
                  <a:ext uri="{0D108BD9-81ED-4DB2-BD59-A6C34878D82A}">
                    <a16:rowId xmlns:a16="http://schemas.microsoft.com/office/drawing/2014/main" val="10003"/>
                  </a:ext>
                </a:extLst>
              </a:tr>
              <a:tr h="414284">
                <a:tc>
                  <a:txBody>
                    <a:bodyPr/>
                    <a:lstStyle/>
                    <a:p>
                      <a:pPr marL="0" marR="0">
                        <a:lnSpc>
                          <a:spcPct val="115000"/>
                        </a:lnSpc>
                        <a:spcBef>
                          <a:spcPts val="0"/>
                        </a:spcBef>
                        <a:spcAft>
                          <a:spcPts val="0"/>
                        </a:spcAft>
                      </a:pPr>
                      <a:r>
                        <a:rPr lang="en-US" sz="1200" b="1" dirty="0">
                          <a:solidFill>
                            <a:srgbClr val="FF0000"/>
                          </a:solidFill>
                          <a:latin typeface="+mj-lt"/>
                          <a:ea typeface="MS Mincho"/>
                          <a:cs typeface="Times New Roman"/>
                        </a:rPr>
                        <a:t>Strain /rep stress </a:t>
                      </a: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8</a:t>
                      </a: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 </a:t>
                      </a:r>
                    </a:p>
                  </a:txBody>
                  <a:tcPr marL="7144" marR="7144" marT="7144" marB="0" anchor="b"/>
                </a:tc>
                <a:tc>
                  <a:txBody>
                    <a:bodyPr/>
                    <a:lstStyle/>
                    <a:p>
                      <a:pPr marL="0" marR="0" algn="r">
                        <a:lnSpc>
                          <a:spcPct val="115000"/>
                        </a:lnSpc>
                        <a:spcBef>
                          <a:spcPts val="0"/>
                        </a:spcBef>
                        <a:spcAft>
                          <a:spcPts val="0"/>
                        </a:spcAft>
                      </a:pPr>
                      <a:r>
                        <a:rPr lang="en-US" sz="1200" b="1" dirty="0">
                          <a:solidFill>
                            <a:srgbClr val="FF0000"/>
                          </a:solidFill>
                          <a:latin typeface="+mj-lt"/>
                          <a:ea typeface="MS Mincho"/>
                          <a:cs typeface="Times New Roman"/>
                        </a:rPr>
                        <a:t>9 </a:t>
                      </a:r>
                    </a:p>
                  </a:txBody>
                  <a:tcPr marL="7144" marR="7144" marT="7144" marB="0" anchor="b"/>
                </a:tc>
                <a:extLst>
                  <a:ext uri="{0D108BD9-81ED-4DB2-BD59-A6C34878D82A}">
                    <a16:rowId xmlns:a16="http://schemas.microsoft.com/office/drawing/2014/main" val="10004"/>
                  </a:ext>
                </a:extLst>
              </a:tr>
              <a:tr h="283779">
                <a:tc>
                  <a:txBody>
                    <a:bodyPr/>
                    <a:lstStyle/>
                    <a:p>
                      <a:pPr marL="0" marR="0">
                        <a:lnSpc>
                          <a:spcPct val="115000"/>
                        </a:lnSpc>
                        <a:spcBef>
                          <a:spcPts val="0"/>
                        </a:spcBef>
                        <a:spcAft>
                          <a:spcPts val="0"/>
                        </a:spcAft>
                      </a:pPr>
                      <a:r>
                        <a:rPr lang="en-US" sz="1200" b="1" dirty="0">
                          <a:latin typeface="+mj-lt"/>
                          <a:ea typeface="MS Mincho"/>
                          <a:cs typeface="Times New Roman"/>
                        </a:rPr>
                        <a:t>Saw cut</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2 </a:t>
                      </a: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2 </a:t>
                      </a:r>
                    </a:p>
                  </a:txBody>
                  <a:tcPr marL="7144" marR="7144" marT="7144" marB="0" anchor="b"/>
                </a:tc>
                <a:extLst>
                  <a:ext uri="{0D108BD9-81ED-4DB2-BD59-A6C34878D82A}">
                    <a16:rowId xmlns:a16="http://schemas.microsoft.com/office/drawing/2014/main" val="10005"/>
                  </a:ext>
                </a:extLst>
              </a:tr>
              <a:tr h="409925">
                <a:tc>
                  <a:txBody>
                    <a:bodyPr/>
                    <a:lstStyle/>
                    <a:p>
                      <a:pPr marL="0" marR="0">
                        <a:lnSpc>
                          <a:spcPct val="115000"/>
                        </a:lnSpc>
                        <a:spcBef>
                          <a:spcPts val="0"/>
                        </a:spcBef>
                        <a:spcAft>
                          <a:spcPts val="0"/>
                        </a:spcAft>
                      </a:pPr>
                      <a:r>
                        <a:rPr lang="en-US" sz="1200" b="1" dirty="0">
                          <a:latin typeface="+mj-lt"/>
                          <a:ea typeface="MS Mincho"/>
                          <a:cs typeface="Times New Roman"/>
                        </a:rPr>
                        <a:t>Auger injury </a:t>
                      </a: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 </a:t>
                      </a:r>
                    </a:p>
                  </a:txBody>
                  <a:tcPr marL="0" marR="0" marT="0"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a:t>
                      </a: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 </a:t>
                      </a:r>
                    </a:p>
                  </a:txBody>
                  <a:tcPr marL="7144" marR="7144" marT="7144" marB="0" anchor="b"/>
                </a:tc>
                <a:extLst>
                  <a:ext uri="{0D108BD9-81ED-4DB2-BD59-A6C34878D82A}">
                    <a16:rowId xmlns:a16="http://schemas.microsoft.com/office/drawing/2014/main" val="10006"/>
                  </a:ext>
                </a:extLst>
              </a:tr>
              <a:tr h="282391">
                <a:tc>
                  <a:txBody>
                    <a:bodyPr/>
                    <a:lstStyle/>
                    <a:p>
                      <a:pPr marL="0" marR="0">
                        <a:lnSpc>
                          <a:spcPct val="115000"/>
                        </a:lnSpc>
                        <a:spcBef>
                          <a:spcPts val="0"/>
                        </a:spcBef>
                        <a:spcAft>
                          <a:spcPts val="0"/>
                        </a:spcAft>
                      </a:pPr>
                      <a:r>
                        <a:rPr lang="en-US" sz="1200" b="1" dirty="0">
                          <a:latin typeface="+mj-lt"/>
                          <a:ea typeface="MS Mincho"/>
                          <a:cs typeface="Times New Roman"/>
                        </a:rPr>
                        <a:t>Axe injury </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 </a:t>
                      </a: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 </a:t>
                      </a:r>
                    </a:p>
                  </a:txBody>
                  <a:tcPr marL="7144" marR="7144" marT="7144" marB="0" anchor="b"/>
                </a:tc>
                <a:extLst>
                  <a:ext uri="{0D108BD9-81ED-4DB2-BD59-A6C34878D82A}">
                    <a16:rowId xmlns:a16="http://schemas.microsoft.com/office/drawing/2014/main" val="10007"/>
                  </a:ext>
                </a:extLst>
              </a:tr>
              <a:tr h="275877">
                <a:tc>
                  <a:txBody>
                    <a:bodyPr/>
                    <a:lstStyle/>
                    <a:p>
                      <a:pPr marL="0" marR="0">
                        <a:lnSpc>
                          <a:spcPct val="115000"/>
                        </a:lnSpc>
                        <a:spcBef>
                          <a:spcPts val="0"/>
                        </a:spcBef>
                        <a:spcAft>
                          <a:spcPts val="0"/>
                        </a:spcAft>
                      </a:pPr>
                      <a:r>
                        <a:rPr lang="en-US" sz="1200" b="1" dirty="0">
                          <a:latin typeface="+mj-lt"/>
                          <a:ea typeface="MS Mincho"/>
                          <a:cs typeface="Times New Roman"/>
                        </a:rPr>
                        <a:t>Heat ill. </a:t>
                      </a: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 </a:t>
                      </a: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 </a:t>
                      </a:r>
                    </a:p>
                  </a:txBody>
                  <a:tcPr marL="7144" marR="7144" marT="7144" marB="0" anchor="b"/>
                </a:tc>
                <a:extLst>
                  <a:ext uri="{0D108BD9-81ED-4DB2-BD59-A6C34878D82A}">
                    <a16:rowId xmlns:a16="http://schemas.microsoft.com/office/drawing/2014/main" val="10008"/>
                  </a:ext>
                </a:extLst>
              </a:tr>
              <a:tr h="293048">
                <a:tc>
                  <a:txBody>
                    <a:bodyPr/>
                    <a:lstStyle/>
                    <a:p>
                      <a:pPr marL="0" marR="0">
                        <a:lnSpc>
                          <a:spcPct val="115000"/>
                        </a:lnSpc>
                        <a:spcBef>
                          <a:spcPts val="0"/>
                        </a:spcBef>
                        <a:spcAft>
                          <a:spcPts val="0"/>
                        </a:spcAft>
                      </a:pPr>
                      <a:r>
                        <a:rPr lang="en-US" sz="1200" b="1" dirty="0">
                          <a:latin typeface="+mj-lt"/>
                          <a:ea typeface="MS Mincho"/>
                          <a:cs typeface="Times New Roman"/>
                        </a:rPr>
                        <a:t>Pesticides </a:t>
                      </a: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a:t>
                      </a: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a:t>
                      </a:r>
                    </a:p>
                  </a:txBody>
                  <a:tcPr marL="7144" marR="7144" marT="7144" marB="0" anchor="b"/>
                </a:tc>
                <a:extLst>
                  <a:ext uri="{0D108BD9-81ED-4DB2-BD59-A6C34878D82A}">
                    <a16:rowId xmlns:a16="http://schemas.microsoft.com/office/drawing/2014/main" val="10009"/>
                  </a:ext>
                </a:extLst>
              </a:tr>
              <a:tr h="255441">
                <a:tc>
                  <a:txBody>
                    <a:bodyPr/>
                    <a:lstStyle/>
                    <a:p>
                      <a:pPr marL="0" marR="0">
                        <a:lnSpc>
                          <a:spcPct val="115000"/>
                        </a:lnSpc>
                        <a:spcBef>
                          <a:spcPts val="0"/>
                        </a:spcBef>
                        <a:spcAft>
                          <a:spcPts val="0"/>
                        </a:spcAft>
                      </a:pPr>
                      <a:r>
                        <a:rPr lang="en-US" sz="1200" b="1" dirty="0">
                          <a:latin typeface="+mj-lt"/>
                          <a:ea typeface="MS Mincho"/>
                          <a:cs typeface="Times New Roman"/>
                        </a:rPr>
                        <a:t>Blank </a:t>
                      </a: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 </a:t>
                      </a: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endParaRPr lang="en-US" sz="1200" b="1" dirty="0">
                        <a:latin typeface="+mj-lt"/>
                        <a:ea typeface="MS Mincho"/>
                        <a:cs typeface="Times New Roman"/>
                      </a:endParaRPr>
                    </a:p>
                  </a:txBody>
                  <a:tcPr marL="0" marR="0" marT="0"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a:lnSpc>
                          <a:spcPct val="115000"/>
                        </a:lnSpc>
                      </a:pPr>
                      <a:endParaRPr lang="en-US" sz="1200" b="1" dirty="0">
                        <a:latin typeface="+mj-lt"/>
                      </a:endParaRP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 </a:t>
                      </a:r>
                    </a:p>
                  </a:txBody>
                  <a:tcPr marL="7144" marR="7144" marT="7144" marB="0" anchor="b"/>
                </a:tc>
                <a:extLst>
                  <a:ext uri="{0D108BD9-81ED-4DB2-BD59-A6C34878D82A}">
                    <a16:rowId xmlns:a16="http://schemas.microsoft.com/office/drawing/2014/main" val="10010"/>
                  </a:ext>
                </a:extLst>
              </a:tr>
              <a:tr h="303748">
                <a:tc>
                  <a:txBody>
                    <a:bodyPr/>
                    <a:lstStyle/>
                    <a:p>
                      <a:pPr marL="0" marR="0">
                        <a:lnSpc>
                          <a:spcPct val="115000"/>
                        </a:lnSpc>
                        <a:spcBef>
                          <a:spcPts val="0"/>
                        </a:spcBef>
                        <a:spcAft>
                          <a:spcPts val="0"/>
                        </a:spcAft>
                      </a:pPr>
                      <a:r>
                        <a:rPr lang="en-US" sz="1200" b="1" dirty="0">
                          <a:latin typeface="+mj-lt"/>
                          <a:ea typeface="MS Mincho"/>
                          <a:cs typeface="Times New Roman"/>
                        </a:rPr>
                        <a:t> Total</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17 </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11 </a:t>
                      </a:r>
                    </a:p>
                  </a:txBody>
                  <a:tcPr marL="0" marR="0" marT="0"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9 </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6 </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3 </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a:t>
                      </a:r>
                    </a:p>
                  </a:txBody>
                  <a:tcPr marL="0" marR="0" marT="0"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1 </a:t>
                      </a:r>
                    </a:p>
                  </a:txBody>
                  <a:tcPr marL="7144" marR="7144" marT="7144" marB="0" anchor="b"/>
                </a:tc>
                <a:tc>
                  <a:txBody>
                    <a:bodyPr/>
                    <a:lstStyle/>
                    <a:p>
                      <a:pPr marL="0" marR="0" algn="r">
                        <a:lnSpc>
                          <a:spcPct val="115000"/>
                        </a:lnSpc>
                        <a:spcBef>
                          <a:spcPts val="0"/>
                        </a:spcBef>
                        <a:spcAft>
                          <a:spcPts val="0"/>
                        </a:spcAft>
                      </a:pPr>
                      <a:r>
                        <a:rPr lang="en-US" sz="1200" b="1" dirty="0">
                          <a:latin typeface="+mj-lt"/>
                          <a:ea typeface="MS Mincho"/>
                          <a:cs typeface="Times New Roman"/>
                        </a:rPr>
                        <a:t>51 </a:t>
                      </a:r>
                    </a:p>
                  </a:txBody>
                  <a:tcPr marL="7144" marR="7144" marT="7144"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82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95A59A-6368-466E-949B-F44193632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21" y="1011832"/>
            <a:ext cx="7465958" cy="5570929"/>
          </a:xfrm>
          <a:prstGeom prst="rect">
            <a:avLst/>
          </a:prstGeom>
        </p:spPr>
      </p:pic>
      <p:sp>
        <p:nvSpPr>
          <p:cNvPr id="6" name="TextBox 5">
            <a:extLst>
              <a:ext uri="{FF2B5EF4-FFF2-40B4-BE49-F238E27FC236}">
                <a16:creationId xmlns:a16="http://schemas.microsoft.com/office/drawing/2014/main" id="{5903E611-D08A-45EF-8037-B0AC8695283C}"/>
              </a:ext>
            </a:extLst>
          </p:cNvPr>
          <p:cNvSpPr txBox="1"/>
          <p:nvPr/>
        </p:nvSpPr>
        <p:spPr>
          <a:xfrm>
            <a:off x="1663262" y="349303"/>
            <a:ext cx="5758355" cy="461665"/>
          </a:xfrm>
          <a:prstGeom prst="rect">
            <a:avLst/>
          </a:prstGeom>
          <a:noFill/>
        </p:spPr>
        <p:txBody>
          <a:bodyPr wrap="square">
            <a:spAutoFit/>
          </a:bodyPr>
          <a:lstStyle/>
          <a:p>
            <a:r>
              <a:rPr lang="en-US" sz="2400" b="1" dirty="0"/>
              <a:t>https://stacks.cdc.gov/view/cdc/77742</a:t>
            </a:r>
          </a:p>
        </p:txBody>
      </p:sp>
    </p:spTree>
    <p:extLst>
      <p:ext uri="{BB962C8B-B14F-4D97-AF65-F5344CB8AC3E}">
        <p14:creationId xmlns:p14="http://schemas.microsoft.com/office/powerpoint/2010/main" val="3981050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p6">
            <a:extLst>
              <a:ext uri="{FF2B5EF4-FFF2-40B4-BE49-F238E27FC236}">
                <a16:creationId xmlns:a16="http://schemas.microsoft.com/office/drawing/2014/main" id="{4D3D9482-39D1-48ED-919C-FBAE9F2CB1E5}"/>
              </a:ext>
            </a:extLst>
          </p:cNvPr>
          <p:cNvSpPr txBox="1">
            <a:spLocks noGrp="1"/>
          </p:cNvSpPr>
          <p:nvPr>
            <p:ph type="title"/>
          </p:nvPr>
        </p:nvSpPr>
        <p:spPr>
          <a:xfrm>
            <a:off x="457200" y="206375"/>
            <a:ext cx="8229600" cy="857250"/>
          </a:xfrm>
          <a:prstGeom prst="rect">
            <a:avLst/>
          </a:prstGeom>
          <a:noFill/>
          <a:ln>
            <a:noFill/>
          </a:ln>
        </p:spPr>
        <p:txBody>
          <a:bodyPr spcFirstLastPara="1" wrap="square" lIns="68575" tIns="34275" rIns="68575" bIns="34275" anchor="ctr" anchorCtr="0">
            <a:noAutofit/>
          </a:bodyPr>
          <a:lstStyle/>
          <a:p>
            <a:pPr algn="l"/>
            <a:r>
              <a:rPr lang="en-US" sz="2800" dirty="0">
                <a:solidFill>
                  <a:srgbClr val="69904A"/>
                </a:solidFill>
                <a:latin typeface="Encode Sans Condensed Thin"/>
                <a:sym typeface="Encode Sans Condensed Thin"/>
              </a:rPr>
              <a:t>NW Forestry Top Injury &amp; Illness </a:t>
            </a:r>
            <a:r>
              <a:rPr lang="en-US" sz="2400" dirty="0">
                <a:solidFill>
                  <a:srgbClr val="69904A"/>
                </a:solidFill>
                <a:latin typeface="Encode Sans Condensed Thin"/>
                <a:sym typeface="Encode Sans Condensed Thin"/>
              </a:rPr>
              <a:t>(Qualitative)</a:t>
            </a:r>
            <a:endParaRPr lang="en-US" sz="2400" dirty="0">
              <a:solidFill>
                <a:srgbClr val="69904A"/>
              </a:solidFill>
            </a:endParaRPr>
          </a:p>
        </p:txBody>
      </p:sp>
      <p:sp>
        <p:nvSpPr>
          <p:cNvPr id="5" name="TextBox 4">
            <a:extLst>
              <a:ext uri="{FF2B5EF4-FFF2-40B4-BE49-F238E27FC236}">
                <a16:creationId xmlns:a16="http://schemas.microsoft.com/office/drawing/2014/main" id="{AD745997-DB4D-4ABD-968B-81782FED1973}"/>
              </a:ext>
            </a:extLst>
          </p:cNvPr>
          <p:cNvSpPr txBox="1"/>
          <p:nvPr/>
        </p:nvSpPr>
        <p:spPr>
          <a:xfrm>
            <a:off x="1001357" y="1405599"/>
            <a:ext cx="2679891" cy="2746649"/>
          </a:xfrm>
          <a:prstGeom prst="rect">
            <a:avLst/>
          </a:prstGeom>
          <a:noFill/>
        </p:spPr>
        <p:txBody>
          <a:bodyPr wrap="square">
            <a:spAutoFit/>
          </a:bodyPr>
          <a:lstStyle/>
          <a:p>
            <a:pPr marL="0" marR="0">
              <a:lnSpc>
                <a:spcPct val="107000"/>
              </a:lnSpc>
              <a:spcBef>
                <a:spcPts val="0"/>
              </a:spcBef>
              <a:spcAft>
                <a:spcPts val="0"/>
              </a:spcAft>
            </a:pPr>
            <a:r>
              <a:rPr lang="en-US" sz="2400" b="1" kern="100" dirty="0">
                <a:latin typeface="Calibri" panose="020F0502020204030204" pitchFamily="34" charset="0"/>
                <a:ea typeface="Arial" panose="020B0604020202020204" pitchFamily="34" charset="0"/>
                <a:cs typeface="Calibri" panose="020F0502020204030204" pitchFamily="34" charset="0"/>
              </a:rPr>
              <a:t>LOGGING</a:t>
            </a:r>
            <a:endParaRPr lang="en-US" sz="2400" b="1" kern="100" dirty="0">
              <a:effectLst/>
              <a:latin typeface="Calibri" panose="020F0502020204030204" pitchFamily="34" charset="0"/>
              <a:ea typeface="Arial" panose="020B0604020202020204" pitchFamily="34" charset="0"/>
              <a:cs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Traumatic injuries</a:t>
            </a:r>
          </a:p>
          <a:p>
            <a:pPr marL="285750" marR="0" indent="-285750">
              <a:lnSpc>
                <a:spcPct val="107000"/>
              </a:lnSpc>
              <a:spcBef>
                <a:spcPts val="0"/>
              </a:spcBef>
              <a:spcAft>
                <a:spcPts val="0"/>
              </a:spcAft>
              <a:buFont typeface="Arial" panose="020B0604020202020204" pitchFamily="34" charset="0"/>
              <a:buChar char="•"/>
            </a:pPr>
            <a:r>
              <a:rPr lang="en-US" sz="2000" b="0" i="0" u="none" strike="noStrike" baseline="0" dirty="0">
                <a:solidFill>
                  <a:srgbClr val="000000"/>
                </a:solidFill>
                <a:latin typeface="Calibri" panose="020F0502020204030204" pitchFamily="34" charset="0"/>
                <a:cs typeface="Calibri" panose="020F0502020204030204" pitchFamily="34" charset="0"/>
              </a:rPr>
              <a:t>Back, muscle, or joint (MSDs)</a:t>
            </a:r>
          </a:p>
          <a:p>
            <a:pPr marL="285750" marR="0" indent="-285750">
              <a:lnSpc>
                <a:spcPct val="107000"/>
              </a:lnSpc>
              <a:spcBef>
                <a:spcPts val="0"/>
              </a:spcBef>
              <a:spcAft>
                <a:spcPts val="0"/>
              </a:spcAft>
              <a:buFont typeface="Arial" panose="020B0604020202020204" pitchFamily="34" charset="0"/>
              <a:buChar char="•"/>
            </a:pPr>
            <a:r>
              <a:rPr lang="en-US" sz="2000" b="0" i="0" u="none" strike="noStrike" baseline="0" dirty="0">
                <a:solidFill>
                  <a:srgbClr val="000000"/>
                </a:solidFill>
                <a:latin typeface="Calibri" panose="020F0502020204030204" pitchFamily="34" charset="0"/>
                <a:cs typeface="Calibri" panose="020F0502020204030204" pitchFamily="34" charset="0"/>
              </a:rPr>
              <a:t>Poor sleep</a:t>
            </a:r>
          </a:p>
          <a:p>
            <a:pPr marL="285750" indent="-285750">
              <a:lnSpc>
                <a:spcPct val="107000"/>
              </a:lnSpc>
              <a:buFont typeface="Arial" panose="020B0604020202020204" pitchFamily="34" charset="0"/>
              <a:buChar char="•"/>
            </a:pPr>
            <a:r>
              <a:rPr lang="en-US" sz="2000" dirty="0">
                <a:effectLst/>
                <a:latin typeface="Calibri" panose="020F0502020204030204" pitchFamily="34" charset="0"/>
                <a:ea typeface="Arial" panose="020B0604020202020204" pitchFamily="34" charset="0"/>
                <a:cs typeface="Calibri" panose="020F0502020204030204" pitchFamily="34" charset="0"/>
              </a:rPr>
              <a:t>Overexertion</a:t>
            </a:r>
          </a:p>
          <a:p>
            <a:pPr marL="285750" marR="0" indent="-285750">
              <a:lnSpc>
                <a:spcPct val="107000"/>
              </a:lnSpc>
              <a:spcBef>
                <a:spcPts val="0"/>
              </a:spcBef>
              <a:spcAft>
                <a:spcPts val="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H</a:t>
            </a:r>
            <a:r>
              <a:rPr lang="en-US" sz="2000" b="0" i="0" u="none" strike="noStrike" baseline="0" dirty="0">
                <a:solidFill>
                  <a:srgbClr val="000000"/>
                </a:solidFill>
                <a:latin typeface="Calibri" panose="020F0502020204030204" pitchFamily="34" charset="0"/>
                <a:cs typeface="Calibri" panose="020F0502020204030204" pitchFamily="34" charset="0"/>
              </a:rPr>
              <a:t>earing loss</a:t>
            </a:r>
            <a:endParaRPr lang="en-US" sz="2000" dirty="0">
              <a:latin typeface="Calibri" panose="020F0502020204030204" pitchFamily="34" charset="0"/>
              <a:ea typeface="Arial" panose="020B0604020202020204" pitchFamily="34" charset="0"/>
              <a:cs typeface="Calibri" panose="020F0502020204030204" pitchFamily="34" charset="0"/>
            </a:endParaRPr>
          </a:p>
          <a:p>
            <a:pPr marL="0" marR="0">
              <a:lnSpc>
                <a:spcPct val="107000"/>
              </a:lnSpc>
              <a:spcBef>
                <a:spcPts val="0"/>
              </a:spcBef>
              <a:spcAft>
                <a:spcPts val="0"/>
              </a:spcAft>
            </a:pPr>
            <a:endParaRPr lang="en-US" sz="1800" dirty="0">
              <a:latin typeface="Calibri" panose="020F0502020204030204" pitchFamily="34" charset="0"/>
              <a:ea typeface="Arial" panose="020B0604020202020204" pitchFamily="34" charset="0"/>
            </a:endParaRPr>
          </a:p>
        </p:txBody>
      </p:sp>
      <p:sp>
        <p:nvSpPr>
          <p:cNvPr id="4" name="TextBox 3">
            <a:extLst>
              <a:ext uri="{FF2B5EF4-FFF2-40B4-BE49-F238E27FC236}">
                <a16:creationId xmlns:a16="http://schemas.microsoft.com/office/drawing/2014/main" id="{EEC52D6B-DF89-4FF5-8C51-088174EED4F4}"/>
              </a:ext>
            </a:extLst>
          </p:cNvPr>
          <p:cNvSpPr txBox="1"/>
          <p:nvPr/>
        </p:nvSpPr>
        <p:spPr>
          <a:xfrm>
            <a:off x="4422353" y="1415992"/>
            <a:ext cx="3239688" cy="2448812"/>
          </a:xfrm>
          <a:prstGeom prst="rect">
            <a:avLst/>
          </a:prstGeom>
          <a:noFill/>
        </p:spPr>
        <p:txBody>
          <a:bodyPr wrap="square">
            <a:spAutoFit/>
          </a:bodyPr>
          <a:lstStyle/>
          <a:p>
            <a:pPr marL="0" marR="0">
              <a:lnSpc>
                <a:spcPct val="107000"/>
              </a:lnSpc>
              <a:spcBef>
                <a:spcPts val="0"/>
              </a:spcBef>
              <a:spcAft>
                <a:spcPts val="0"/>
              </a:spcAft>
            </a:pPr>
            <a:r>
              <a:rPr lang="en-US" sz="2400" b="1" dirty="0">
                <a:effectLst/>
                <a:latin typeface="Calibri" panose="020F0502020204030204" pitchFamily="34" charset="0"/>
                <a:ea typeface="Arial" panose="020B0604020202020204" pitchFamily="34" charset="0"/>
              </a:rPr>
              <a:t>FORESTRY SERVICES </a:t>
            </a:r>
          </a:p>
          <a:p>
            <a:pPr marL="285750" marR="0" indent="-285750">
              <a:lnSpc>
                <a:spcPct val="107000"/>
              </a:lnSpc>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Cuts / lacerations</a:t>
            </a:r>
          </a:p>
          <a:p>
            <a:pPr marL="285750" marR="0" indent="-285750">
              <a:lnSpc>
                <a:spcPct val="107000"/>
              </a:lnSpc>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Back strain</a:t>
            </a:r>
          </a:p>
          <a:p>
            <a:pPr marL="285750" marR="0" indent="-285750">
              <a:lnSpc>
                <a:spcPct val="107000"/>
              </a:lnSpc>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Fractures</a:t>
            </a:r>
          </a:p>
          <a:p>
            <a:pPr marL="285750" marR="0" indent="-285750">
              <a:lnSpc>
                <a:spcPct val="107000"/>
              </a:lnSpc>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Bruises</a:t>
            </a:r>
          </a:p>
          <a:p>
            <a:pPr marL="285750" marR="0" indent="-285750">
              <a:lnSpc>
                <a:spcPct val="107000"/>
              </a:lnSpc>
              <a:spcBef>
                <a:spcPts val="0"/>
              </a:spcBef>
              <a:spcAft>
                <a:spcPts val="0"/>
              </a:spcAft>
              <a:buFont typeface="Arial" panose="020B0604020202020204" pitchFamily="34" charset="0"/>
              <a:buChar char="•"/>
            </a:pPr>
            <a:r>
              <a:rPr lang="en-US" sz="2000" dirty="0">
                <a:solidFill>
                  <a:srgbClr val="000000"/>
                </a:solidFill>
                <a:effectLst/>
                <a:latin typeface="Calibri" panose="020F0502020204030204" pitchFamily="34" charset="0"/>
                <a:ea typeface="Calibri" panose="020F0502020204030204" pitchFamily="34" charset="0"/>
              </a:rPr>
              <a:t>Heat illness</a:t>
            </a:r>
          </a:p>
          <a:p>
            <a:pPr marL="285750" marR="0" indent="-285750">
              <a:lnSpc>
                <a:spcPct val="107000"/>
              </a:lnSpc>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P</a:t>
            </a:r>
            <a:r>
              <a:rPr lang="en-US" sz="2000" dirty="0">
                <a:solidFill>
                  <a:srgbClr val="000000"/>
                </a:solidFill>
                <a:effectLst/>
                <a:latin typeface="Calibri" panose="020F0502020204030204" pitchFamily="34" charset="0"/>
                <a:ea typeface="Calibri" panose="020F0502020204030204" pitchFamily="34" charset="0"/>
              </a:rPr>
              <a:t>esticide exposure/illness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548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25" y="112083"/>
            <a:ext cx="7543800" cy="1088068"/>
          </a:xfrm>
        </p:spPr>
        <p:txBody>
          <a:bodyPr>
            <a:normAutofit/>
          </a:bodyPr>
          <a:lstStyle/>
          <a:p>
            <a:r>
              <a:rPr lang="en-US" sz="2400" b="1" dirty="0">
                <a:solidFill>
                  <a:srgbClr val="69904A"/>
                </a:solidFill>
                <a:latin typeface="Encode Sans Condensed Thin" panose="020B0604020202020204" charset="0"/>
                <a:cs typeface="Arial" panose="020B0604020202020204" pitchFamily="34" charset="0"/>
              </a:rPr>
              <a:t>EVENT – Accepted Claims, Logging, WA</a:t>
            </a:r>
            <a:endParaRPr lang="en-US" sz="2400" dirty="0">
              <a:solidFill>
                <a:srgbClr val="69904A"/>
              </a:solidFill>
              <a:latin typeface="Encode Sans Condensed Thin" panose="020B0604020202020204" charset="0"/>
              <a:cs typeface="Arial" panose="020B0604020202020204" pitchFamily="34" charset="0"/>
            </a:endParaRPr>
          </a:p>
        </p:txBody>
      </p:sp>
      <p:pic>
        <p:nvPicPr>
          <p:cNvPr id="6" name="Picture 5">
            <a:extLst>
              <a:ext uri="{FF2B5EF4-FFF2-40B4-BE49-F238E27FC236}">
                <a16:creationId xmlns:a16="http://schemas.microsoft.com/office/drawing/2014/main" id="{A229EEAA-ABFF-4049-A00E-383548521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715" y="1232383"/>
            <a:ext cx="8746569" cy="3321368"/>
          </a:xfrm>
          <a:prstGeom prst="rect">
            <a:avLst/>
          </a:prstGeom>
        </p:spPr>
      </p:pic>
      <p:sp>
        <p:nvSpPr>
          <p:cNvPr id="7" name="TextBox 6"/>
          <p:cNvSpPr txBox="1"/>
          <p:nvPr/>
        </p:nvSpPr>
        <p:spPr>
          <a:xfrm>
            <a:off x="148050" y="4849138"/>
            <a:ext cx="7534764" cy="276999"/>
          </a:xfrm>
          <a:prstGeom prst="rect">
            <a:avLst/>
          </a:prstGeom>
          <a:noFill/>
        </p:spPr>
        <p:txBody>
          <a:bodyPr wrap="square" rtlCol="0">
            <a:spAutoFit/>
          </a:bodyPr>
          <a:lstStyle/>
          <a:p>
            <a:r>
              <a:rPr lang="en-US" sz="1200">
                <a:solidFill>
                  <a:schemeClr val="bg1"/>
                </a:solidFill>
              </a:rPr>
              <a:t>	PACIFIC NORTHWEST AGRICULTURAL SAFETY AND  HEALTH CENTER	</a:t>
            </a:r>
          </a:p>
        </p:txBody>
      </p:sp>
      <p:sp>
        <p:nvSpPr>
          <p:cNvPr id="9" name="TextBox 8"/>
          <p:cNvSpPr txBox="1"/>
          <p:nvPr/>
        </p:nvSpPr>
        <p:spPr>
          <a:xfrm>
            <a:off x="401055" y="4426793"/>
            <a:ext cx="3779060" cy="253916"/>
          </a:xfrm>
          <a:prstGeom prst="rect">
            <a:avLst/>
          </a:prstGeom>
          <a:noFill/>
        </p:spPr>
        <p:txBody>
          <a:bodyPr wrap="square" rtlCol="0">
            <a:spAutoFit/>
          </a:bodyPr>
          <a:lstStyle/>
          <a:p>
            <a:r>
              <a:rPr lang="en-US" sz="1050" dirty="0"/>
              <a:t>Source: WA Dept. of Labor and Industries (LNI) 2016</a:t>
            </a:r>
          </a:p>
        </p:txBody>
      </p:sp>
    </p:spTree>
    <p:custDataLst>
      <p:tags r:id="rId1"/>
    </p:custDataLst>
    <p:extLst>
      <p:ext uri="{BB962C8B-B14F-4D97-AF65-F5344CB8AC3E}">
        <p14:creationId xmlns:p14="http://schemas.microsoft.com/office/powerpoint/2010/main" val="3513664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2" y="340579"/>
            <a:ext cx="7543800" cy="762693"/>
          </a:xfrm>
        </p:spPr>
        <p:txBody>
          <a:bodyPr>
            <a:normAutofit/>
          </a:bodyPr>
          <a:lstStyle/>
          <a:p>
            <a:r>
              <a:rPr lang="en-US" sz="2700" b="1" dirty="0">
                <a:solidFill>
                  <a:srgbClr val="69904A"/>
                </a:solidFill>
                <a:latin typeface="Encode Sans Condensed Thin" panose="020B0604020202020204" charset="0"/>
                <a:cs typeface="Arial" panose="020B0604020202020204" pitchFamily="34" charset="0"/>
              </a:rPr>
              <a:t>NATURE – </a:t>
            </a:r>
            <a:r>
              <a:rPr lang="en-US" sz="2800" b="1" dirty="0">
                <a:solidFill>
                  <a:srgbClr val="69904A"/>
                </a:solidFill>
                <a:latin typeface="Encode Sans Condensed Thin" panose="020B0604020202020204" charset="0"/>
                <a:cs typeface="Arial" panose="020B0604020202020204" pitchFamily="34" charset="0"/>
              </a:rPr>
              <a:t>Accepted Claims, Logging, WA</a:t>
            </a:r>
            <a:endParaRPr lang="en-US" sz="2700" b="1" dirty="0">
              <a:solidFill>
                <a:srgbClr val="69904A"/>
              </a:solidFill>
              <a:latin typeface="Encode Sans Condensed Thin" panose="020B0604020202020204" charset="0"/>
              <a:cs typeface="Arial" panose="020B0604020202020204" pitchFamily="34" charset="0"/>
            </a:endParaRPr>
          </a:p>
        </p:txBody>
      </p:sp>
      <p:pic>
        <p:nvPicPr>
          <p:cNvPr id="6" name="Picture 5">
            <a:extLst>
              <a:ext uri="{FF2B5EF4-FFF2-40B4-BE49-F238E27FC236}">
                <a16:creationId xmlns:a16="http://schemas.microsoft.com/office/drawing/2014/main" id="{046D39EB-538F-4031-BCEF-AB4C3BEB8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51" y="1384301"/>
            <a:ext cx="8705004" cy="3290667"/>
          </a:xfrm>
          <a:prstGeom prst="rect">
            <a:avLst/>
          </a:prstGeom>
        </p:spPr>
      </p:pic>
      <p:sp>
        <p:nvSpPr>
          <p:cNvPr id="7" name="TextBox 6"/>
          <p:cNvSpPr txBox="1"/>
          <p:nvPr/>
        </p:nvSpPr>
        <p:spPr>
          <a:xfrm>
            <a:off x="148050" y="4849138"/>
            <a:ext cx="7534764" cy="276999"/>
          </a:xfrm>
          <a:prstGeom prst="rect">
            <a:avLst/>
          </a:prstGeom>
          <a:noFill/>
        </p:spPr>
        <p:txBody>
          <a:bodyPr wrap="square" rtlCol="0">
            <a:spAutoFit/>
          </a:bodyPr>
          <a:lstStyle/>
          <a:p>
            <a:r>
              <a:rPr lang="en-US" sz="1200">
                <a:solidFill>
                  <a:schemeClr val="bg1"/>
                </a:solidFill>
              </a:rPr>
              <a:t>	PACIFIC NORTHWEST AGRICULTURAL SAFETY AND  HEALTH CENTER	</a:t>
            </a:r>
          </a:p>
        </p:txBody>
      </p:sp>
      <p:sp>
        <p:nvSpPr>
          <p:cNvPr id="8" name="TextBox 7"/>
          <p:cNvSpPr txBox="1"/>
          <p:nvPr/>
        </p:nvSpPr>
        <p:spPr>
          <a:xfrm>
            <a:off x="270426" y="4423732"/>
            <a:ext cx="3779060" cy="253916"/>
          </a:xfrm>
          <a:prstGeom prst="rect">
            <a:avLst/>
          </a:prstGeom>
          <a:noFill/>
        </p:spPr>
        <p:txBody>
          <a:bodyPr wrap="square" rtlCol="0">
            <a:spAutoFit/>
          </a:bodyPr>
          <a:lstStyle/>
          <a:p>
            <a:r>
              <a:rPr lang="en-US" sz="1050" dirty="0"/>
              <a:t>Source: WA Dept. of Labor and Industries, 2016</a:t>
            </a:r>
          </a:p>
        </p:txBody>
      </p:sp>
    </p:spTree>
    <p:custDataLst>
      <p:tags r:id="rId1"/>
    </p:custDataLst>
    <p:extLst>
      <p:ext uri="{BB962C8B-B14F-4D97-AF65-F5344CB8AC3E}">
        <p14:creationId xmlns:p14="http://schemas.microsoft.com/office/powerpoint/2010/main" val="260331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iagram&#10;&#10;Description automatically generated">
            <a:extLst>
              <a:ext uri="{FF2B5EF4-FFF2-40B4-BE49-F238E27FC236}">
                <a16:creationId xmlns:a16="http://schemas.microsoft.com/office/drawing/2014/main" id="{A2C0ACB7-E5E5-F289-631B-E5829C1520B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22596" y="-31859"/>
            <a:ext cx="9028720" cy="5102200"/>
          </a:xfrm>
          <a:prstGeom prst="rect">
            <a:avLst/>
          </a:prstGeom>
        </p:spPr>
      </p:pic>
    </p:spTree>
    <p:extLst>
      <p:ext uri="{BB962C8B-B14F-4D97-AF65-F5344CB8AC3E}">
        <p14:creationId xmlns:p14="http://schemas.microsoft.com/office/powerpoint/2010/main" val="875841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p6">
            <a:extLst>
              <a:ext uri="{FF2B5EF4-FFF2-40B4-BE49-F238E27FC236}">
                <a16:creationId xmlns:a16="http://schemas.microsoft.com/office/drawing/2014/main" id="{4D3D9482-39D1-48ED-919C-FBAE9F2CB1E5}"/>
              </a:ext>
            </a:extLst>
          </p:cNvPr>
          <p:cNvSpPr txBox="1">
            <a:spLocks noGrp="1"/>
          </p:cNvSpPr>
          <p:nvPr>
            <p:ph type="title"/>
          </p:nvPr>
        </p:nvSpPr>
        <p:spPr>
          <a:xfrm>
            <a:off x="378619" y="237905"/>
            <a:ext cx="8229600" cy="857250"/>
          </a:xfrm>
          <a:prstGeom prst="rect">
            <a:avLst/>
          </a:prstGeom>
          <a:noFill/>
          <a:ln>
            <a:noFill/>
          </a:ln>
        </p:spPr>
        <p:txBody>
          <a:bodyPr spcFirstLastPara="1" wrap="square" lIns="68575" tIns="34275" rIns="68575" bIns="34275" anchor="ctr" anchorCtr="0">
            <a:noAutofit/>
          </a:bodyPr>
          <a:lstStyle/>
          <a:p>
            <a:r>
              <a:rPr lang="en-US" sz="2800" dirty="0">
                <a:solidFill>
                  <a:srgbClr val="69904A"/>
                </a:solidFill>
                <a:latin typeface="Encode Sans Condensed Thin"/>
                <a:sym typeface="Encode Sans Condensed Thin"/>
              </a:rPr>
              <a:t>Forestry Injury Root Cause &amp; Priorities</a:t>
            </a:r>
            <a:endParaRPr lang="en-US" sz="2800" dirty="0">
              <a:solidFill>
                <a:srgbClr val="69904A"/>
              </a:solidFill>
            </a:endParaRPr>
          </a:p>
        </p:txBody>
      </p:sp>
      <p:sp>
        <p:nvSpPr>
          <p:cNvPr id="5" name="TextBox 4">
            <a:extLst>
              <a:ext uri="{FF2B5EF4-FFF2-40B4-BE49-F238E27FC236}">
                <a16:creationId xmlns:a16="http://schemas.microsoft.com/office/drawing/2014/main" id="{AD745997-DB4D-4ABD-968B-81782FED1973}"/>
              </a:ext>
            </a:extLst>
          </p:cNvPr>
          <p:cNvSpPr txBox="1"/>
          <p:nvPr/>
        </p:nvSpPr>
        <p:spPr>
          <a:xfrm>
            <a:off x="378619" y="1208080"/>
            <a:ext cx="8586787" cy="3931910"/>
          </a:xfrm>
          <a:prstGeom prst="rect">
            <a:avLst/>
          </a:prstGeom>
          <a:noFill/>
        </p:spPr>
        <p:txBody>
          <a:bodyPr wrap="square">
            <a:spAutoFit/>
          </a:bodyPr>
          <a:lstStyle/>
          <a:p>
            <a:pPr marL="0" marR="0">
              <a:lnSpc>
                <a:spcPct val="107000"/>
              </a:lnSpc>
              <a:spcBef>
                <a:spcPts val="0"/>
              </a:spcBef>
              <a:spcAft>
                <a:spcPts val="0"/>
              </a:spcAft>
            </a:pPr>
            <a:r>
              <a:rPr lang="en-US" sz="1800" b="1" kern="100" dirty="0">
                <a:effectLst/>
                <a:latin typeface="Calibri" panose="020F0502020204030204" pitchFamily="34" charset="0"/>
                <a:ea typeface="Arial" panose="020B0604020202020204" pitchFamily="34" charset="0"/>
                <a:cs typeface="Calibri" panose="020F0502020204030204" pitchFamily="34" charset="0"/>
              </a:rPr>
              <a:t>NEAR-TERM</a:t>
            </a:r>
            <a:br>
              <a:rPr lang="en-US" sz="1800" kern="100" dirty="0">
                <a:effectLst/>
                <a:latin typeface="Calibri" panose="020F0502020204030204" pitchFamily="34" charset="0"/>
                <a:ea typeface="Arial" panose="020B0604020202020204" pitchFamily="34" charset="0"/>
                <a:cs typeface="Calibri" panose="020F0502020204030204" pitchFamily="34" charset="0"/>
              </a:rPr>
            </a:br>
            <a:r>
              <a:rPr lang="en-US" sz="1800" b="1" i="1" kern="100" dirty="0">
                <a:effectLst/>
                <a:latin typeface="Calibri" panose="020F0502020204030204" pitchFamily="34" charset="0"/>
                <a:ea typeface="Arial" panose="020B0604020202020204" pitchFamily="34" charset="0"/>
                <a:cs typeface="Calibri" panose="020F0502020204030204" pitchFamily="34" charset="0"/>
              </a:rPr>
              <a:t>Safety Needs </a:t>
            </a:r>
            <a:r>
              <a:rPr lang="en-US" sz="1800" kern="100" dirty="0">
                <a:effectLst/>
                <a:latin typeface="Calibri" panose="020F0502020204030204" pitchFamily="34" charset="0"/>
                <a:ea typeface="Arial" panose="020B0604020202020204" pitchFamily="34" charset="0"/>
                <a:cs typeface="Calibri" panose="020F0502020204030204" pitchFamily="34" charset="0"/>
              </a:rPr>
              <a:t>work pace, long hours w/ few breaks, accident investigation/record keeping, landing zones and roads (logging), location awareness, production pressure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1" kern="100" dirty="0">
                <a:effectLst/>
                <a:latin typeface="Calibri" panose="020F0502020204030204" pitchFamily="34" charset="0"/>
                <a:ea typeface="Arial" panose="020B0604020202020204" pitchFamily="34" charset="0"/>
                <a:cs typeface="Calibri" panose="020F0502020204030204" pitchFamily="34" charset="0"/>
              </a:rPr>
              <a:t>Training Needs -</a:t>
            </a:r>
            <a:r>
              <a:rPr lang="en-US" sz="1800" kern="100" dirty="0">
                <a:effectLst/>
                <a:latin typeface="Calibri" panose="020F0502020204030204" pitchFamily="34" charset="0"/>
                <a:ea typeface="Arial" panose="020B0604020202020204" pitchFamily="34" charset="0"/>
                <a:cs typeface="Calibri" panose="020F0502020204030204" pitchFamily="34" charset="0"/>
              </a:rPr>
              <a:t> fatigue and sleep, danger trees, fitness, pesticide </a:t>
            </a:r>
            <a:r>
              <a:rPr lang="en-US" sz="1800" kern="100" dirty="0" err="1">
                <a:effectLst/>
                <a:latin typeface="Calibri" panose="020F0502020204030204" pitchFamily="34" charset="0"/>
                <a:ea typeface="Arial" panose="020B0604020202020204" pitchFamily="34" charset="0"/>
                <a:cs typeface="Calibri" panose="020F0502020204030204" pitchFamily="34" charset="0"/>
              </a:rPr>
              <a:t>edu</a:t>
            </a:r>
            <a:r>
              <a:rPr lang="en-US" sz="1800" kern="100" dirty="0">
                <a:effectLst/>
                <a:latin typeface="Calibri" panose="020F0502020204030204" pitchFamily="34" charset="0"/>
                <a:ea typeface="Arial" panose="020B0604020202020204" pitchFamily="34" charset="0"/>
                <a:cs typeface="Calibri" panose="020F0502020204030204" pitchFamily="34" charset="0"/>
              </a:rPr>
              <a:t> for handlers, new-worker training</a:t>
            </a:r>
            <a:r>
              <a:rPr lang="en-US" sz="1800" kern="100">
                <a:effectLst/>
                <a:latin typeface="Calibri" panose="020F0502020204030204" pitchFamily="34" charset="0"/>
                <a:ea typeface="Arial" panose="020B0604020202020204" pitchFamily="34" charset="0"/>
                <a:cs typeface="Calibri" panose="020F0502020204030204" pitchFamily="34" charset="0"/>
              </a:rPr>
              <a:t>, supervisor </a:t>
            </a:r>
            <a:r>
              <a:rPr lang="en-US" sz="1800" kern="100" dirty="0">
                <a:effectLst/>
                <a:latin typeface="Calibri" panose="020F0502020204030204" pitchFamily="34" charset="0"/>
                <a:ea typeface="Arial" panose="020B0604020202020204" pitchFamily="34" charset="0"/>
                <a:cs typeface="Calibri" panose="020F0502020204030204" pitchFamily="34" charset="0"/>
              </a:rPr>
              <a:t>training, Spanish-language training</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rial" panose="020B0604020202020204" pitchFamily="34" charset="0"/>
                <a:cs typeface="Calibri" panose="020F0502020204030204" pitchFamily="34" charset="0"/>
              </a:rPr>
              <a:t>LONG-TERM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1" kern="100" dirty="0">
                <a:effectLst/>
                <a:latin typeface="Calibri" panose="020F0502020204030204" pitchFamily="34" charset="0"/>
                <a:ea typeface="Arial" panose="020B0604020202020204" pitchFamily="34" charset="0"/>
                <a:cs typeface="Calibri" panose="020F0502020204030204" pitchFamily="34" charset="0"/>
              </a:rPr>
              <a:t>Research Directions -</a:t>
            </a:r>
            <a:r>
              <a:rPr lang="en-US" sz="1800" kern="100" dirty="0">
                <a:effectLst/>
                <a:latin typeface="Calibri" panose="020F0502020204030204" pitchFamily="34" charset="0"/>
                <a:ea typeface="Arial" panose="020B0604020202020204" pitchFamily="34" charset="0"/>
                <a:cs typeface="Calibri" panose="020F0502020204030204" pitchFamily="34" charset="0"/>
              </a:rPr>
              <a:t> automation/robotics vs. boots on the ground, location awareness systems, practices/equipment for diff. environments (</a:t>
            </a:r>
            <a:r>
              <a:rPr lang="en-US" sz="1800" kern="100" dirty="0" err="1">
                <a:effectLst/>
                <a:latin typeface="Calibri" panose="020F0502020204030204" pitchFamily="34" charset="0"/>
                <a:ea typeface="Arial" panose="020B0604020202020204" pitchFamily="34" charset="0"/>
                <a:cs typeface="Calibri" panose="020F0502020204030204" pitchFamily="34" charset="0"/>
              </a:rPr>
              <a:t>eg</a:t>
            </a:r>
            <a:r>
              <a:rPr lang="en-US" sz="1800" kern="100" dirty="0">
                <a:effectLst/>
                <a:latin typeface="Calibri" panose="020F0502020204030204" pitchFamily="34" charset="0"/>
                <a:ea typeface="Arial" panose="020B0604020202020204" pitchFamily="34" charset="0"/>
                <a:cs typeface="Calibri" panose="020F0502020204030204" pitchFamily="34" charset="0"/>
              </a:rPr>
              <a:t>, salvage logging, steep, slippery), logger-directed practical solutions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1" kern="100" dirty="0">
                <a:effectLst/>
                <a:latin typeface="Calibri" panose="020F0502020204030204" pitchFamily="34" charset="0"/>
                <a:ea typeface="Arial" panose="020B0604020202020204" pitchFamily="34" charset="0"/>
                <a:cs typeface="Calibri" panose="020F0502020204030204" pitchFamily="34" charset="0"/>
              </a:rPr>
              <a:t>Industry Directions - </a:t>
            </a:r>
            <a:r>
              <a:rPr lang="en-US" sz="1800" kern="100" dirty="0">
                <a:effectLst/>
                <a:latin typeface="Calibri" panose="020F0502020204030204" pitchFamily="34" charset="0"/>
                <a:ea typeface="Arial" panose="020B0604020202020204" pitchFamily="34" charset="0"/>
                <a:cs typeface="Calibri" panose="020F0502020204030204" pitchFamily="34" charset="0"/>
              </a:rPr>
              <a:t>increased mechanization,</a:t>
            </a:r>
            <a:r>
              <a:rPr lang="en-US" sz="1800" b="1" i="1" kern="100" dirty="0">
                <a:effectLst/>
                <a:latin typeface="Calibri" panose="020F0502020204030204" pitchFamily="34" charset="0"/>
                <a:ea typeface="Arial" panose="020B0604020202020204" pitchFamily="34" charset="0"/>
                <a:cs typeface="Calibri" panose="020F0502020204030204" pitchFamily="34" charset="0"/>
              </a:rPr>
              <a:t> </a:t>
            </a:r>
            <a:r>
              <a:rPr lang="en-US" sz="1800" kern="100" dirty="0">
                <a:effectLst/>
                <a:latin typeface="Calibri" panose="020F0502020204030204" pitchFamily="34" charset="0"/>
                <a:ea typeface="Arial" panose="020B0604020202020204" pitchFamily="34" charset="0"/>
                <a:cs typeface="Calibri" panose="020F0502020204030204" pitchFamily="34" charset="0"/>
              </a:rPr>
              <a:t>long-term contracts, benefits packages (insurance, retirement), training certifications, safety leadership (top-down)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rial" panose="020B060402020202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10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7" name="Google Shape;157;p6"/>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8718096" y="4616288"/>
            <a:ext cx="307951" cy="462044"/>
          </a:xfrm>
          <a:prstGeom prst="rect">
            <a:avLst/>
          </a:prstGeom>
          <a:noFill/>
          <a:ln>
            <a:noFill/>
          </a:ln>
        </p:spPr>
      </p:pic>
      <p:sp>
        <p:nvSpPr>
          <p:cNvPr id="158" name="Google Shape;158;p6"/>
          <p:cNvSpPr txBox="1"/>
          <p:nvPr/>
        </p:nvSpPr>
        <p:spPr>
          <a:xfrm>
            <a:off x="2500362" y="164"/>
            <a:ext cx="6371709" cy="1277129"/>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69904A"/>
              </a:buClr>
              <a:buSzPts val="3000"/>
              <a:buFont typeface="Encode Sans Condensed Thin"/>
              <a:buNone/>
            </a:pPr>
            <a:r>
              <a:rPr lang="en-US" sz="4000" dirty="0">
                <a:solidFill>
                  <a:srgbClr val="69904A"/>
                </a:solidFill>
                <a:latin typeface="Encode Sans Condensed Thin"/>
                <a:sym typeface="Encode Sans Condensed Thin"/>
              </a:rPr>
              <a:t>New Directions</a:t>
            </a:r>
            <a:endParaRPr sz="4000" dirty="0">
              <a:solidFill>
                <a:srgbClr val="69904A"/>
              </a:solidFill>
            </a:endParaRPr>
          </a:p>
        </p:txBody>
      </p:sp>
      <p:sp>
        <p:nvSpPr>
          <p:cNvPr id="159" name="Google Shape;159;p6"/>
          <p:cNvSpPr/>
          <p:nvPr/>
        </p:nvSpPr>
        <p:spPr>
          <a:xfrm>
            <a:off x="-241112" y="4451853"/>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A7FC6CF9-9E51-4921-8521-E5A7BA14B8E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911799" y="1340631"/>
            <a:ext cx="5320399" cy="3111100"/>
          </a:xfrm>
          <a:prstGeom prst="rect">
            <a:avLst/>
          </a:prstGeom>
        </p:spPr>
      </p:pic>
    </p:spTree>
    <p:extLst>
      <p:ext uri="{BB962C8B-B14F-4D97-AF65-F5344CB8AC3E}">
        <p14:creationId xmlns:p14="http://schemas.microsoft.com/office/powerpoint/2010/main" val="1180531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l="534" t="1770" r="826" b="15030"/>
          <a:stretch/>
        </p:blipFill>
        <p:spPr>
          <a:xfrm>
            <a:off x="281522" y="1350347"/>
            <a:ext cx="8554312" cy="3486673"/>
          </a:xfrm>
        </p:spPr>
      </p:pic>
      <p:sp>
        <p:nvSpPr>
          <p:cNvPr id="2" name="Title 1"/>
          <p:cNvSpPr>
            <a:spLocks noGrp="1"/>
          </p:cNvSpPr>
          <p:nvPr>
            <p:ph type="title"/>
          </p:nvPr>
        </p:nvSpPr>
        <p:spPr>
          <a:xfrm>
            <a:off x="1114533" y="224270"/>
            <a:ext cx="6629400" cy="1057275"/>
          </a:xfrm>
        </p:spPr>
        <p:txBody>
          <a:bodyPr>
            <a:normAutofit fontScale="90000"/>
          </a:bodyPr>
          <a:lstStyle/>
          <a:p>
            <a:r>
              <a:rPr lang="en-US" sz="2400" b="1" dirty="0">
                <a:solidFill>
                  <a:srgbClr val="69904A"/>
                </a:solidFill>
                <a:latin typeface="Encode Sans Condensed Thin"/>
                <a:cs typeface="Arial"/>
              </a:rPr>
              <a:t>NW FORESTRY SAFETY WORKING GROUP</a:t>
            </a:r>
            <a:br>
              <a:rPr lang="en-US" sz="2400" b="1" dirty="0">
                <a:solidFill>
                  <a:srgbClr val="69904A"/>
                </a:solidFill>
                <a:latin typeface="Encode Sans Condensed Thin" panose="020B0604020202020204" charset="0"/>
                <a:cs typeface="Arial" panose="020B0604020202020204" pitchFamily="34" charset="0"/>
              </a:rPr>
            </a:br>
            <a:r>
              <a:rPr lang="en-US" sz="2400" b="1" dirty="0">
                <a:solidFill>
                  <a:srgbClr val="69904A"/>
                </a:solidFill>
                <a:latin typeface="Encode Sans Condensed Thin"/>
                <a:cs typeface="Arial"/>
              </a:rPr>
              <a:t>2023 - 2027</a:t>
            </a:r>
            <a:endParaRPr lang="en-US" sz="2400" b="1" dirty="0">
              <a:solidFill>
                <a:srgbClr val="69904A"/>
              </a:solidFill>
              <a:latin typeface="Encode Sans Condensed Thin" panose="020B0604020202020204" charset="0"/>
              <a:cs typeface="Arial" panose="020B0604020202020204" pitchFamily="34" charset="0"/>
            </a:endParaRPr>
          </a:p>
        </p:txBody>
      </p:sp>
      <p:sp>
        <p:nvSpPr>
          <p:cNvPr id="6" name="TextBox 5"/>
          <p:cNvSpPr txBox="1"/>
          <p:nvPr/>
        </p:nvSpPr>
        <p:spPr>
          <a:xfrm>
            <a:off x="148050" y="4849138"/>
            <a:ext cx="7534764" cy="276999"/>
          </a:xfrm>
          <a:prstGeom prst="rect">
            <a:avLst/>
          </a:prstGeom>
          <a:noFill/>
        </p:spPr>
        <p:txBody>
          <a:bodyPr wrap="square" rtlCol="0">
            <a:spAutoFit/>
          </a:bodyPr>
          <a:lstStyle/>
          <a:p>
            <a:r>
              <a:rPr lang="en-US" sz="1200">
                <a:solidFill>
                  <a:schemeClr val="bg1"/>
                </a:solidFill>
              </a:rPr>
              <a:t>	PACIFIC NORTHWEST AGRICULTURAL SAFETY AND  HEALTH CENTER	</a:t>
            </a:r>
          </a:p>
        </p:txBody>
      </p:sp>
      <p:sp>
        <p:nvSpPr>
          <p:cNvPr id="3" name="TextBox 2">
            <a:extLst>
              <a:ext uri="{FF2B5EF4-FFF2-40B4-BE49-F238E27FC236}">
                <a16:creationId xmlns:a16="http://schemas.microsoft.com/office/drawing/2014/main" id="{6B639A70-23F9-84EE-E419-95AC79C8C156}"/>
              </a:ext>
            </a:extLst>
          </p:cNvPr>
          <p:cNvSpPr txBox="1"/>
          <p:nvPr/>
        </p:nvSpPr>
        <p:spPr>
          <a:xfrm>
            <a:off x="315561" y="1197540"/>
            <a:ext cx="8544316" cy="7478970"/>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
            </a:pPr>
            <a:r>
              <a:rPr lang="en-US" sz="1600" b="1" dirty="0">
                <a:latin typeface="inherit"/>
              </a:rPr>
              <a:t>Ernesto Alvarado, Professor, UW School of Forestry</a:t>
            </a:r>
            <a:endParaRPr lang="en-US" sz="1600" b="1" dirty="0"/>
          </a:p>
          <a:p>
            <a:pPr marL="285750" indent="-285750">
              <a:lnSpc>
                <a:spcPct val="150000"/>
              </a:lnSpc>
              <a:buFont typeface="Wingdings"/>
              <a:buChar char="§"/>
            </a:pPr>
            <a:r>
              <a:rPr lang="en-US" sz="1600" b="1" dirty="0">
                <a:latin typeface="inherit"/>
              </a:rPr>
              <a:t>Steve Barham, Safety Specialist, Associated Contract Loggers of Idaho</a:t>
            </a:r>
            <a:endParaRPr lang="en-US" sz="1600" b="1" dirty="0"/>
          </a:p>
          <a:p>
            <a:pPr marL="285750" indent="-285750">
              <a:lnSpc>
                <a:spcPct val="150000"/>
              </a:lnSpc>
              <a:buFont typeface="Wingdings"/>
              <a:buChar char="§"/>
            </a:pPr>
            <a:r>
              <a:rPr lang="en-US" sz="1600" b="1" dirty="0">
                <a:latin typeface="inherit"/>
              </a:rPr>
              <a:t>Francisca </a:t>
            </a:r>
            <a:r>
              <a:rPr lang="en-US" sz="1600" b="1" dirty="0" err="1">
                <a:latin typeface="inherit"/>
              </a:rPr>
              <a:t>Belart</a:t>
            </a:r>
            <a:r>
              <a:rPr lang="en-US" sz="1600" b="1" dirty="0">
                <a:latin typeface="inherit"/>
              </a:rPr>
              <a:t>, Extension Specialist, OSU School of Forestry</a:t>
            </a:r>
          </a:p>
          <a:p>
            <a:pPr marL="285750" indent="-285750">
              <a:lnSpc>
                <a:spcPct val="150000"/>
              </a:lnSpc>
              <a:buFont typeface="Wingdings"/>
              <a:buChar char="§"/>
            </a:pPr>
            <a:r>
              <a:rPr lang="en-US" sz="1600" b="1" dirty="0">
                <a:latin typeface="inherit"/>
              </a:rPr>
              <a:t>Edward Boulch, Manger, Logging Safety Initiative, Wash. Dept. of Labor &amp; Industries </a:t>
            </a:r>
          </a:p>
          <a:p>
            <a:pPr marL="285750" indent="-285750">
              <a:lnSpc>
                <a:spcPct val="150000"/>
              </a:lnSpc>
              <a:buFont typeface="Wingdings"/>
              <a:buChar char="§"/>
            </a:pPr>
            <a:r>
              <a:rPr lang="en-US" sz="1600" b="1" dirty="0">
                <a:latin typeface="inherit"/>
              </a:rPr>
              <a:t>Jacob Delbridge, Policy Advisory, Wash. State Dept. of Natural Resources</a:t>
            </a:r>
          </a:p>
          <a:p>
            <a:pPr marL="285750" indent="-285750">
              <a:lnSpc>
                <a:spcPct val="150000"/>
              </a:lnSpc>
              <a:buFont typeface="Wingdings"/>
              <a:buChar char="§"/>
            </a:pPr>
            <a:r>
              <a:rPr lang="en-US" sz="1600" b="1" dirty="0">
                <a:latin typeface="inherit"/>
              </a:rPr>
              <a:t>Jim </a:t>
            </a:r>
            <a:r>
              <a:rPr lang="en-US" sz="1600" b="1" dirty="0" err="1">
                <a:latin typeface="inherit"/>
              </a:rPr>
              <a:t>Gahlsdorf</a:t>
            </a:r>
            <a:r>
              <a:rPr lang="en-US" sz="1600" b="1" dirty="0">
                <a:latin typeface="inherit"/>
              </a:rPr>
              <a:t>, President, </a:t>
            </a:r>
            <a:r>
              <a:rPr lang="en-US" sz="1600" b="1" dirty="0" err="1">
                <a:latin typeface="inherit"/>
              </a:rPr>
              <a:t>Gahlsdorf</a:t>
            </a:r>
            <a:r>
              <a:rPr lang="en-US" sz="1600" b="1" dirty="0">
                <a:latin typeface="inherit"/>
              </a:rPr>
              <a:t> Logging, Oregon</a:t>
            </a:r>
          </a:p>
          <a:p>
            <a:pPr marL="285750" indent="-285750">
              <a:lnSpc>
                <a:spcPct val="150000"/>
              </a:lnSpc>
              <a:buFont typeface="Wingdings"/>
              <a:buChar char="§"/>
            </a:pPr>
            <a:r>
              <a:rPr lang="en-US" sz="1600" b="1" dirty="0">
                <a:latin typeface="inherit"/>
              </a:rPr>
              <a:t>David Grim, Safety Manager, Associated Oregon Loggers</a:t>
            </a:r>
          </a:p>
          <a:p>
            <a:pPr marL="285750" indent="-285750">
              <a:lnSpc>
                <a:spcPct val="150000"/>
              </a:lnSpc>
              <a:buFont typeface="Wingdings"/>
              <a:buChar char="§"/>
            </a:pPr>
            <a:r>
              <a:rPr lang="en-US" sz="1600" b="1" dirty="0">
                <a:latin typeface="inherit"/>
              </a:rPr>
              <a:t>Andy </a:t>
            </a:r>
            <a:r>
              <a:rPr lang="en-US" sz="1600" b="1" dirty="0" err="1">
                <a:latin typeface="inherit"/>
              </a:rPr>
              <a:t>Perleberg</a:t>
            </a:r>
            <a:r>
              <a:rPr lang="en-US" sz="1600" b="1" dirty="0">
                <a:latin typeface="inherit"/>
              </a:rPr>
              <a:t>, Extension Forester, Washington State University</a:t>
            </a:r>
          </a:p>
          <a:p>
            <a:pPr marL="285750" indent="-285750">
              <a:lnSpc>
                <a:spcPct val="150000"/>
              </a:lnSpc>
              <a:buFont typeface="Wingdings"/>
              <a:buChar char="§"/>
            </a:pPr>
            <a:r>
              <a:rPr lang="en-US" sz="1600" b="1" dirty="0">
                <a:latin typeface="inherit"/>
              </a:rPr>
              <a:t>Carl Wilmsen, Research Associate, </a:t>
            </a:r>
            <a:r>
              <a:rPr lang="en-US" sz="1600" b="1" dirty="0" err="1">
                <a:latin typeface="inherit"/>
              </a:rPr>
              <a:t>Lomakatsi</a:t>
            </a:r>
            <a:r>
              <a:rPr lang="en-US" sz="1600" b="1" dirty="0">
                <a:latin typeface="inherit"/>
              </a:rPr>
              <a:t> Restoration Project/NW Forest Worker Center</a:t>
            </a:r>
          </a:p>
          <a:p>
            <a:pPr marL="285750" indent="-285750">
              <a:lnSpc>
                <a:spcPct val="150000"/>
              </a:lnSpc>
              <a:buFont typeface="Wingdings"/>
              <a:buChar char="§"/>
            </a:pPr>
            <a:r>
              <a:rPr lang="en-US" sz="1600" b="1" dirty="0">
                <a:latin typeface="inherit"/>
              </a:rPr>
              <a:t>PNASH: Marcy Harrington, John Garland, Eddie Kasner, Rob Keefe</a:t>
            </a:r>
            <a:endParaRPr lang="en-US" sz="1600" b="1" dirty="0"/>
          </a:p>
          <a:p>
            <a:endParaRPr lang="en-US" sz="1600" b="1" dirty="0">
              <a:latin typeface="Segoe UI"/>
              <a:cs typeface="Segoe UI"/>
            </a:endParaRPr>
          </a:p>
          <a:p>
            <a:pPr marL="285750" indent="-285750">
              <a:buFont typeface="Wingdings"/>
              <a:buChar char="§"/>
            </a:pPr>
            <a:endParaRPr lang="en-US" sz="1600" b="1" dirty="0">
              <a:latin typeface="Segoe UI"/>
              <a:cs typeface="Segoe UI"/>
            </a:endParaRPr>
          </a:p>
          <a:p>
            <a:endParaRPr lang="en-US" sz="1600" b="1" dirty="0">
              <a:latin typeface="Segoe UI"/>
              <a:cs typeface="Segoe UI"/>
            </a:endParaRPr>
          </a:p>
          <a:p>
            <a:endParaRPr lang="en-US" sz="1600" b="1" dirty="0">
              <a:latin typeface="Segoe UI"/>
              <a:cs typeface="Segoe UI"/>
            </a:endParaRPr>
          </a:p>
          <a:p>
            <a:endParaRPr lang="en-US" sz="1600" b="1" dirty="0">
              <a:latin typeface="Segoe UI"/>
              <a:cs typeface="Segoe UI"/>
            </a:endParaRPr>
          </a:p>
          <a:p>
            <a:endParaRPr lang="en-US" sz="1600" b="1" dirty="0">
              <a:latin typeface="Segoe UI"/>
              <a:cs typeface="Segoe UI"/>
            </a:endParaRPr>
          </a:p>
          <a:p>
            <a:endParaRPr lang="en-US" sz="1600" b="1" dirty="0">
              <a:latin typeface="Segoe UI"/>
              <a:cs typeface="Segoe UI"/>
            </a:endParaRPr>
          </a:p>
          <a:p>
            <a:endParaRPr lang="en-US" sz="1600" b="1" dirty="0">
              <a:latin typeface="Segoe UI"/>
              <a:cs typeface="Segoe UI"/>
            </a:endParaRPr>
          </a:p>
          <a:p>
            <a:endParaRPr lang="en-US" sz="1600" b="1" dirty="0">
              <a:latin typeface="Segoe UI"/>
              <a:cs typeface="Segoe UI"/>
            </a:endParaRPr>
          </a:p>
          <a:p>
            <a:endParaRPr lang="en-US" sz="1600" b="1" dirty="0">
              <a:latin typeface="Segoe UI"/>
              <a:cs typeface="Segoe UI"/>
            </a:endParaRPr>
          </a:p>
          <a:p>
            <a:endParaRPr lang="en-US" sz="1600" b="1" dirty="0">
              <a:latin typeface="Segoe UI"/>
              <a:cs typeface="Segoe UI"/>
            </a:endParaRPr>
          </a:p>
          <a:p>
            <a:endParaRPr lang="en-US" sz="1600" b="1" dirty="0">
              <a:latin typeface="Segoe UI"/>
              <a:cs typeface="Segoe UI"/>
            </a:endParaRPr>
          </a:p>
          <a:p>
            <a:endParaRPr lang="en-US" sz="1600" b="1" dirty="0">
              <a:latin typeface="Segoe UI"/>
              <a:cs typeface="Segoe UI"/>
            </a:endParaRPr>
          </a:p>
          <a:p>
            <a:endParaRPr lang="en-US" sz="1600" b="1" dirty="0">
              <a:latin typeface="Segoe UI"/>
              <a:cs typeface="Segoe UI"/>
            </a:endParaRPr>
          </a:p>
          <a:p>
            <a:endParaRPr lang="en-US" sz="1600" b="1" dirty="0">
              <a:latin typeface="Segoe UI"/>
              <a:cs typeface="Segoe UI"/>
            </a:endParaRPr>
          </a:p>
        </p:txBody>
      </p:sp>
    </p:spTree>
    <p:custDataLst>
      <p:tags r:id="rId1"/>
    </p:custDataLst>
    <p:extLst>
      <p:ext uri="{BB962C8B-B14F-4D97-AF65-F5344CB8AC3E}">
        <p14:creationId xmlns:p14="http://schemas.microsoft.com/office/powerpoint/2010/main" val="1252849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4" name="Rectangle 3"/>
          <p:cNvSpPr/>
          <p:nvPr/>
        </p:nvSpPr>
        <p:spPr>
          <a:xfrm>
            <a:off x="-2930" y="-264"/>
            <a:ext cx="9149651" cy="1238801"/>
          </a:xfrm>
          <a:prstGeom prst="rect">
            <a:avLst/>
          </a:prstGeom>
          <a:solidFill>
            <a:schemeClr val="accent3">
              <a:lumMod val="75000"/>
            </a:schemeClr>
          </a:solidFill>
        </p:spPr>
        <p:txBody>
          <a:bodyPr wrap="square" lIns="68580" tIns="34290" rIns="68580" bIns="34290" anchor="t">
            <a:spAutoFit/>
          </a:bodyPr>
          <a:lstStyle/>
          <a:p>
            <a:endParaRPr lang="en-US" sz="2400" b="1" dirty="0">
              <a:solidFill>
                <a:schemeClr val="bg1"/>
              </a:solidFill>
              <a:latin typeface="Open Sans"/>
              <a:ea typeface="Open Sans"/>
              <a:cs typeface="Open Sans"/>
            </a:endParaRPr>
          </a:p>
          <a:p>
            <a:pPr lvl="0"/>
            <a:r>
              <a:rPr lang="en-US" sz="2800" b="1" dirty="0">
                <a:solidFill>
                  <a:schemeClr val="bg1"/>
                </a:solidFill>
                <a:latin typeface="Encode Sans Condensed Thin" panose="020B0604020202020204" charset="0"/>
                <a:ea typeface="Open Sans ExtraBold" panose="020B0906030804020204" pitchFamily="34" charset="0"/>
                <a:cs typeface="Open Sans ExtraBold" panose="020B0906030804020204" pitchFamily="34" charset="0"/>
              </a:rPr>
              <a:t>      YOUR FEEDBACK</a:t>
            </a:r>
            <a:endParaRPr lang="en-US" sz="2800" dirty="0">
              <a:solidFill>
                <a:schemeClr val="bg1"/>
              </a:solidFill>
              <a:latin typeface="Encode Sans Condensed Thin" panose="020B0604020202020204" charset="0"/>
              <a:ea typeface="Open Sans ExtraBold" panose="020B0906030804020204" pitchFamily="34" charset="0"/>
              <a:cs typeface="Open Sans ExtraBold" panose="020B0906030804020204" pitchFamily="34" charset="0"/>
            </a:endParaRPr>
          </a:p>
          <a:p>
            <a:endParaRPr lang="en-US" sz="2400" b="1" dirty="0">
              <a:solidFill>
                <a:schemeClr val="bg1"/>
              </a:solidFill>
              <a:latin typeface="Open Sans"/>
              <a:ea typeface="Open Sans"/>
              <a:cs typeface="Open Sans"/>
            </a:endParaRPr>
          </a:p>
        </p:txBody>
      </p:sp>
      <p:sp>
        <p:nvSpPr>
          <p:cNvPr id="8" name="Rectangle 7"/>
          <p:cNvSpPr/>
          <p:nvPr/>
        </p:nvSpPr>
        <p:spPr>
          <a:xfrm>
            <a:off x="4502426" y="1819297"/>
            <a:ext cx="4162786" cy="2805896"/>
          </a:xfrm>
          <a:prstGeom prst="rect">
            <a:avLst/>
          </a:prstGeom>
        </p:spPr>
        <p:txBody>
          <a:bodyPr wrap="square">
            <a:spAutoFit/>
          </a:bodyPr>
          <a:lstStyle/>
          <a:p>
            <a:pPr marL="385763" indent="-385763">
              <a:spcAft>
                <a:spcPts val="450"/>
              </a:spcAft>
              <a:buFont typeface="+mj-lt"/>
              <a:buAutoNum type="arabicPeriod"/>
            </a:pPr>
            <a:r>
              <a:rPr lang="en-US" sz="2400" b="1" dirty="0">
                <a:solidFill>
                  <a:schemeClr val="tx1"/>
                </a:solidFill>
                <a:latin typeface="Calibri" panose="020F0502020204030204" pitchFamily="34" charset="0"/>
                <a:ea typeface="Open Sans" panose="020B0604020202020204" charset="0"/>
                <a:cs typeface="Times New Roman" panose="02020603050405020304" pitchFamily="18" charset="0"/>
              </a:rPr>
              <a:t>What priorities do you think are missing?</a:t>
            </a:r>
          </a:p>
          <a:p>
            <a:pPr marL="385763" indent="-385763">
              <a:spcAft>
                <a:spcPts val="450"/>
              </a:spcAft>
              <a:buFont typeface="+mj-lt"/>
              <a:buAutoNum type="arabicPeriod"/>
            </a:pPr>
            <a:r>
              <a:rPr lang="en-US" sz="2400" b="1" dirty="0">
                <a:solidFill>
                  <a:schemeClr val="tx1"/>
                </a:solidFill>
                <a:latin typeface="Calibri" panose="020F0502020204030204" pitchFamily="34" charset="0"/>
                <a:ea typeface="Open Sans" panose="020B0604020202020204" charset="0"/>
                <a:cs typeface="Times New Roman" panose="02020603050405020304" pitchFamily="18" charset="0"/>
              </a:rPr>
              <a:t>What is our best opportunity to make a difference? </a:t>
            </a:r>
          </a:p>
          <a:p>
            <a:pPr marL="385763" indent="-385763">
              <a:spcAft>
                <a:spcPts val="450"/>
              </a:spcAft>
              <a:buFont typeface="+mj-lt"/>
              <a:buAutoNum type="arabicPeriod"/>
            </a:pPr>
            <a:r>
              <a:rPr lang="en-US" sz="2400" b="1" dirty="0">
                <a:solidFill>
                  <a:schemeClr val="tx1"/>
                </a:solidFill>
                <a:latin typeface="Calibri" panose="020F0502020204030204" pitchFamily="34" charset="0"/>
                <a:ea typeface="Open Sans" panose="020B0604020202020204" charset="0"/>
                <a:cs typeface="Times New Roman" panose="02020603050405020304" pitchFamily="18" charset="0"/>
              </a:rPr>
              <a:t>What are the gaps in the research?</a:t>
            </a:r>
          </a:p>
        </p:txBody>
      </p:sp>
      <p:pic>
        <p:nvPicPr>
          <p:cNvPr id="2" name="Picture 1">
            <a:extLst>
              <a:ext uri="{FF2B5EF4-FFF2-40B4-BE49-F238E27FC236}">
                <a16:creationId xmlns:a16="http://schemas.microsoft.com/office/drawing/2014/main" id="{BEE1B8BC-1F95-4621-B4AA-9BD425ECC70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05123" y="1610575"/>
            <a:ext cx="3446253" cy="3001182"/>
          </a:xfrm>
          <a:prstGeom prst="rect">
            <a:avLst/>
          </a:prstGeom>
        </p:spPr>
      </p:pic>
    </p:spTree>
    <p:extLst>
      <p:ext uri="{BB962C8B-B14F-4D97-AF65-F5344CB8AC3E}">
        <p14:creationId xmlns:p14="http://schemas.microsoft.com/office/powerpoint/2010/main" val="3616045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pic>
        <p:nvPicPr>
          <p:cNvPr id="168" name="Google Shape;168;p7"/>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465201" y="4198355"/>
            <a:ext cx="591511" cy="749395"/>
          </a:xfrm>
          <a:prstGeom prst="rect">
            <a:avLst/>
          </a:prstGeom>
          <a:noFill/>
          <a:ln>
            <a:noFill/>
          </a:ln>
        </p:spPr>
      </p:pic>
      <p:sp>
        <p:nvSpPr>
          <p:cNvPr id="169" name="Google Shape;169;p7"/>
          <p:cNvSpPr/>
          <p:nvPr/>
        </p:nvSpPr>
        <p:spPr>
          <a:xfrm>
            <a:off x="-319557" y="3891182"/>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72" name="Google Shape;172;p7"/>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16002000" y="17609005"/>
            <a:ext cx="13166788" cy="3925115"/>
          </a:xfrm>
          <a:prstGeom prst="rect">
            <a:avLst/>
          </a:prstGeom>
          <a:noFill/>
          <a:ln>
            <a:noFill/>
          </a:ln>
        </p:spPr>
      </p:pic>
      <p:pic>
        <p:nvPicPr>
          <p:cNvPr id="173" name="Google Shape;173;p7"/>
          <p:cNvPicPr preferRelativeResize="0"/>
          <p:nvPr/>
        </p:nvPicPr>
        <p:blipFill rotWithShape="1">
          <a:blip r:embed="rId5">
            <a:alphaModFix amt="75000"/>
            <a:extLst>
              <a:ext uri="{28A0092B-C50C-407E-A947-70E740481C1C}">
                <a14:useLocalDpi xmlns:a14="http://schemas.microsoft.com/office/drawing/2010/main" val="0"/>
              </a:ext>
            </a:extLst>
          </a:blip>
          <a:srcRect/>
          <a:stretch/>
        </p:blipFill>
        <p:spPr>
          <a:xfrm>
            <a:off x="1526640" y="4395062"/>
            <a:ext cx="7108534" cy="355980"/>
          </a:xfrm>
          <a:prstGeom prst="rect">
            <a:avLst/>
          </a:prstGeom>
          <a:noFill/>
          <a:ln>
            <a:noFill/>
          </a:ln>
        </p:spPr>
      </p:pic>
      <p:sp>
        <p:nvSpPr>
          <p:cNvPr id="11" name="Title 4">
            <a:extLst>
              <a:ext uri="{FF2B5EF4-FFF2-40B4-BE49-F238E27FC236}">
                <a16:creationId xmlns:a16="http://schemas.microsoft.com/office/drawing/2014/main" id="{7521228E-5E45-467B-B75A-7AEA2AB48B65}"/>
              </a:ext>
            </a:extLst>
          </p:cNvPr>
          <p:cNvSpPr txBox="1">
            <a:spLocks/>
          </p:cNvSpPr>
          <p:nvPr/>
        </p:nvSpPr>
        <p:spPr>
          <a:xfrm>
            <a:off x="2175580" y="1941223"/>
            <a:ext cx="10113264" cy="822960"/>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spcAft>
                <a:spcPts val="1000"/>
              </a:spcAft>
            </a:pPr>
            <a:r>
              <a:rPr lang="en-US" sz="2000" dirty="0">
                <a:solidFill>
                  <a:schemeClr val="accent3">
                    <a:lumMod val="50000"/>
                  </a:schemeClr>
                </a:solidFill>
              </a:rPr>
              <a:t>	</a:t>
            </a:r>
            <a:br>
              <a:rPr lang="en-US" sz="2000" dirty="0"/>
            </a:br>
            <a:r>
              <a:rPr lang="en-US" sz="2000" b="1" dirty="0">
                <a:solidFill>
                  <a:schemeClr val="accent4">
                    <a:lumMod val="75000"/>
                  </a:schemeClr>
                </a:solidFill>
              </a:rPr>
              <a:t>Marcy Harrington, marcyw@uw.edu</a:t>
            </a:r>
          </a:p>
          <a:p>
            <a:pPr>
              <a:spcAft>
                <a:spcPts val="1000"/>
              </a:spcAft>
            </a:pPr>
            <a:r>
              <a:rPr lang="en-US" sz="2000" b="1" dirty="0">
                <a:solidFill>
                  <a:schemeClr val="accent4">
                    <a:lumMod val="75000"/>
                  </a:schemeClr>
                </a:solidFill>
              </a:rPr>
              <a:t>John Garland, johngarland49@gmail.com</a:t>
            </a:r>
            <a:endParaRPr lang="en-US" sz="2000" b="1" dirty="0">
              <a:solidFill>
                <a:schemeClr val="accent4">
                  <a:lumMod val="75000"/>
                </a:schemeClr>
              </a:solidFill>
              <a:cs typeface="Arial"/>
            </a:endParaRPr>
          </a:p>
          <a:p>
            <a:pPr>
              <a:spcAft>
                <a:spcPts val="1000"/>
              </a:spcAft>
            </a:pPr>
            <a:r>
              <a:rPr lang="en-US" sz="2000" b="1" dirty="0">
                <a:solidFill>
                  <a:schemeClr val="accent4">
                    <a:lumMod val="75000"/>
                  </a:schemeClr>
                </a:solidFill>
                <a:cs typeface="Arial"/>
              </a:rPr>
              <a:t>Eddie Kasner, ejkasner@uw.edu</a:t>
            </a:r>
            <a:endParaRPr lang="en-US" dirty="0">
              <a:solidFill>
                <a:schemeClr val="accent4">
                  <a:lumMod val="75000"/>
                </a:schemeClr>
              </a:solidFill>
            </a:endParaRPr>
          </a:p>
        </p:txBody>
      </p:sp>
      <p:sp>
        <p:nvSpPr>
          <p:cNvPr id="3" name="Google Shape;171;p7">
            <a:extLst>
              <a:ext uri="{FF2B5EF4-FFF2-40B4-BE49-F238E27FC236}">
                <a16:creationId xmlns:a16="http://schemas.microsoft.com/office/drawing/2014/main" id="{BE504D36-B7F4-0592-7559-331B1E191B5C}"/>
              </a:ext>
            </a:extLst>
          </p:cNvPr>
          <p:cNvSpPr txBox="1"/>
          <p:nvPr/>
        </p:nvSpPr>
        <p:spPr>
          <a:xfrm>
            <a:off x="595052" y="764002"/>
            <a:ext cx="13469605" cy="774438"/>
          </a:xfrm>
          <a:prstGeom prst="rect">
            <a:avLst/>
          </a:prstGeom>
          <a:noFill/>
          <a:ln>
            <a:noFill/>
          </a:ln>
        </p:spPr>
        <p:txBody>
          <a:bodyPr spcFirstLastPara="1" wrap="square" lIns="68575" tIns="34275" rIns="68575" bIns="34275" anchor="ctr" anchorCtr="0">
            <a:noAutofit/>
          </a:bodyPr>
          <a:lstStyle/>
          <a:p>
            <a:pPr marL="0" marR="0" lvl="0" indent="0" rtl="0">
              <a:spcBef>
                <a:spcPts val="0"/>
              </a:spcBef>
              <a:spcAft>
                <a:spcPts val="0"/>
              </a:spcAft>
              <a:buClr>
                <a:srgbClr val="69904A"/>
              </a:buClr>
              <a:buSzPts val="3000"/>
              <a:buFont typeface="Encode Sans Condensed Thin"/>
              <a:buNone/>
            </a:pPr>
            <a:r>
              <a:rPr lang="en-US" sz="3200" b="1" dirty="0">
                <a:solidFill>
                  <a:srgbClr val="69904A"/>
                </a:solidFill>
                <a:latin typeface="Encode Sans Condensed Thin" panose="020B0604020202020204" charset="0"/>
                <a:ea typeface="Encode Sans Condensed Thin"/>
                <a:cs typeface="Calibri" panose="020F0502020204030204" pitchFamily="34" charset="0"/>
                <a:sym typeface="Encode Sans Condensed Thin"/>
              </a:rPr>
              <a:t>THANK YOU</a:t>
            </a:r>
            <a:endParaRPr sz="3200" b="1" dirty="0">
              <a:solidFill>
                <a:srgbClr val="69904A"/>
              </a:solidFill>
              <a:latin typeface="Encode Sans Condensed Thin" panose="020B0604020202020204" charset="0"/>
              <a:cs typeface="Calibri" panose="020F0502020204030204" pitchFamily="34" charset="0"/>
            </a:endParaRPr>
          </a:p>
        </p:txBody>
      </p:sp>
    </p:spTree>
    <p:extLst>
      <p:ext uri="{BB962C8B-B14F-4D97-AF65-F5344CB8AC3E}">
        <p14:creationId xmlns:p14="http://schemas.microsoft.com/office/powerpoint/2010/main" val="401256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684465" y="25423"/>
            <a:ext cx="8943594" cy="685800"/>
          </a:xfrm>
          <a:prstGeom prst="rect">
            <a:avLst/>
          </a:prstGeom>
          <a:noFill/>
          <a:ln>
            <a:noFill/>
          </a:ln>
        </p:spPr>
        <p:txBody>
          <a:bodyPr spcFirstLastPara="1" wrap="square" lIns="68569" tIns="34275" rIns="68569" bIns="34275" anchor="ctr" anchorCtr="0">
            <a:noAutofit/>
          </a:bodyPr>
          <a:lstStyle/>
          <a:p>
            <a:r>
              <a:rPr lang="en-US" sz="2100" dirty="0">
                <a:solidFill>
                  <a:srgbClr val="000000"/>
                </a:solidFill>
              </a:rPr>
              <a:t>Partnering with Workers, Employers, and Communities</a:t>
            </a:r>
            <a:endParaRPr sz="2100" dirty="0">
              <a:solidFill>
                <a:srgbClr val="000000"/>
              </a:solidFill>
            </a:endParaRPr>
          </a:p>
        </p:txBody>
      </p:sp>
      <p:sp>
        <p:nvSpPr>
          <p:cNvPr id="91" name="Google Shape;91;p5"/>
          <p:cNvSpPr txBox="1"/>
          <p:nvPr/>
        </p:nvSpPr>
        <p:spPr>
          <a:xfrm>
            <a:off x="4974958" y="2164512"/>
            <a:ext cx="4114800" cy="685800"/>
          </a:xfrm>
          <a:prstGeom prst="rect">
            <a:avLst/>
          </a:prstGeom>
          <a:solidFill>
            <a:srgbClr val="549DC4"/>
          </a:solidFill>
          <a:ln>
            <a:noFill/>
          </a:ln>
        </p:spPr>
        <p:txBody>
          <a:bodyPr spcFirstLastPara="1" wrap="square" lIns="68569" tIns="34275" rIns="68569" bIns="34275" anchor="ctr" anchorCtr="0">
            <a:noAutofit/>
          </a:bodyPr>
          <a:lstStyle/>
          <a:p>
            <a:pPr algn="ctr">
              <a:buSzPts val="2400"/>
            </a:pPr>
            <a:r>
              <a:rPr lang="en-US" sz="1800" b="1">
                <a:solidFill>
                  <a:schemeClr val="accent3"/>
                </a:solidFill>
                <a:latin typeface="Calibri"/>
                <a:ea typeface="Calibri"/>
                <a:cs typeface="Calibri"/>
                <a:sym typeface="Calibri"/>
              </a:rPr>
              <a:t>Academics, researchers, and students</a:t>
            </a:r>
            <a:endParaRPr sz="1050"/>
          </a:p>
        </p:txBody>
      </p:sp>
      <p:sp>
        <p:nvSpPr>
          <p:cNvPr id="92" name="Google Shape;92;p5"/>
          <p:cNvSpPr txBox="1"/>
          <p:nvPr/>
        </p:nvSpPr>
        <p:spPr>
          <a:xfrm>
            <a:off x="4974958" y="3624898"/>
            <a:ext cx="4114800" cy="685800"/>
          </a:xfrm>
          <a:prstGeom prst="rect">
            <a:avLst/>
          </a:prstGeom>
          <a:solidFill>
            <a:srgbClr val="6C992D"/>
          </a:solidFill>
          <a:ln>
            <a:noFill/>
          </a:ln>
        </p:spPr>
        <p:txBody>
          <a:bodyPr spcFirstLastPara="1" wrap="square" lIns="68569" tIns="34275" rIns="68569" bIns="34275" anchor="ctr" anchorCtr="0">
            <a:noAutofit/>
          </a:bodyPr>
          <a:lstStyle/>
          <a:p>
            <a:pPr algn="ctr">
              <a:buSzPts val="2400"/>
            </a:pPr>
            <a:r>
              <a:rPr lang="en-US" sz="1800" b="1">
                <a:solidFill>
                  <a:schemeClr val="accent3"/>
                </a:solidFill>
                <a:latin typeface="Calibri"/>
                <a:ea typeface="Calibri"/>
                <a:cs typeface="Calibri"/>
                <a:sym typeface="Calibri"/>
              </a:rPr>
              <a:t>Community organizations</a:t>
            </a:r>
            <a:endParaRPr sz="1050"/>
          </a:p>
        </p:txBody>
      </p:sp>
      <p:sp>
        <p:nvSpPr>
          <p:cNvPr id="93" name="Google Shape;93;p5"/>
          <p:cNvSpPr txBox="1"/>
          <p:nvPr/>
        </p:nvSpPr>
        <p:spPr>
          <a:xfrm>
            <a:off x="4974958" y="4356003"/>
            <a:ext cx="4114800" cy="685800"/>
          </a:xfrm>
          <a:prstGeom prst="rect">
            <a:avLst/>
          </a:prstGeom>
          <a:solidFill>
            <a:srgbClr val="134769"/>
          </a:solidFill>
          <a:ln>
            <a:noFill/>
          </a:ln>
        </p:spPr>
        <p:txBody>
          <a:bodyPr spcFirstLastPara="1" wrap="square" lIns="68569" tIns="34275" rIns="68569" bIns="34275" anchor="ctr" anchorCtr="0">
            <a:noAutofit/>
          </a:bodyPr>
          <a:lstStyle/>
          <a:p>
            <a:pPr algn="ctr">
              <a:buSzPts val="2400"/>
            </a:pPr>
            <a:r>
              <a:rPr lang="en-US" sz="1800" b="1">
                <a:solidFill>
                  <a:schemeClr val="accent3"/>
                </a:solidFill>
                <a:latin typeface="Calibri"/>
                <a:ea typeface="Calibri"/>
                <a:cs typeface="Calibri"/>
                <a:sym typeface="Calibri"/>
              </a:rPr>
              <a:t>Health and safety professionals</a:t>
            </a:r>
            <a:endParaRPr sz="1050"/>
          </a:p>
        </p:txBody>
      </p:sp>
      <p:sp>
        <p:nvSpPr>
          <p:cNvPr id="94" name="Google Shape;94;p5"/>
          <p:cNvSpPr txBox="1"/>
          <p:nvPr/>
        </p:nvSpPr>
        <p:spPr>
          <a:xfrm>
            <a:off x="4974958" y="2892484"/>
            <a:ext cx="4114800" cy="685800"/>
          </a:xfrm>
          <a:prstGeom prst="rect">
            <a:avLst/>
          </a:prstGeom>
          <a:solidFill>
            <a:schemeClr val="dk1"/>
          </a:solidFill>
          <a:ln>
            <a:noFill/>
          </a:ln>
        </p:spPr>
        <p:txBody>
          <a:bodyPr spcFirstLastPara="1" wrap="square" lIns="68569" tIns="34275" rIns="68569" bIns="34275" anchor="ctr" anchorCtr="0">
            <a:noAutofit/>
          </a:bodyPr>
          <a:lstStyle/>
          <a:p>
            <a:pPr algn="ctr">
              <a:buSzPts val="2400"/>
            </a:pPr>
            <a:r>
              <a:rPr lang="en-US" sz="1800" b="1">
                <a:solidFill>
                  <a:schemeClr val="accent3"/>
                </a:solidFill>
                <a:latin typeface="Calibri"/>
                <a:ea typeface="Calibri"/>
                <a:cs typeface="Calibri"/>
                <a:sym typeface="Calibri"/>
              </a:rPr>
              <a:t>Local, state, and federal agencies</a:t>
            </a:r>
            <a:endParaRPr sz="1050"/>
          </a:p>
        </p:txBody>
      </p:sp>
      <p:sp>
        <p:nvSpPr>
          <p:cNvPr id="95" name="Google Shape;95;p5"/>
          <p:cNvSpPr txBox="1"/>
          <p:nvPr/>
        </p:nvSpPr>
        <p:spPr>
          <a:xfrm>
            <a:off x="4977244" y="712796"/>
            <a:ext cx="4114800" cy="685800"/>
          </a:xfrm>
          <a:prstGeom prst="rect">
            <a:avLst/>
          </a:prstGeom>
          <a:solidFill>
            <a:srgbClr val="6F6799"/>
          </a:solidFill>
          <a:ln>
            <a:noFill/>
          </a:ln>
        </p:spPr>
        <p:txBody>
          <a:bodyPr spcFirstLastPara="1" wrap="square" lIns="68569" tIns="34275" rIns="68569" bIns="34275" anchor="ctr" anchorCtr="0">
            <a:noAutofit/>
          </a:bodyPr>
          <a:lstStyle/>
          <a:p>
            <a:pPr algn="ctr">
              <a:buSzPts val="2400"/>
            </a:pPr>
            <a:r>
              <a:rPr lang="en-US" sz="1800" b="1">
                <a:solidFill>
                  <a:schemeClr val="accent3"/>
                </a:solidFill>
                <a:latin typeface="Calibri"/>
                <a:ea typeface="Calibri"/>
                <a:cs typeface="Calibri"/>
                <a:sym typeface="Calibri"/>
              </a:rPr>
              <a:t>Health care providers</a:t>
            </a:r>
            <a:endParaRPr sz="1050"/>
          </a:p>
        </p:txBody>
      </p:sp>
      <p:sp>
        <p:nvSpPr>
          <p:cNvPr id="96" name="Google Shape;96;p5"/>
          <p:cNvSpPr txBox="1"/>
          <p:nvPr/>
        </p:nvSpPr>
        <p:spPr>
          <a:xfrm>
            <a:off x="4977244" y="1443902"/>
            <a:ext cx="4114800" cy="685800"/>
          </a:xfrm>
          <a:prstGeom prst="rect">
            <a:avLst/>
          </a:prstGeom>
          <a:solidFill>
            <a:srgbClr val="2A4210"/>
          </a:solidFill>
          <a:ln>
            <a:noFill/>
          </a:ln>
        </p:spPr>
        <p:txBody>
          <a:bodyPr spcFirstLastPara="1" wrap="square" lIns="68569" tIns="34275" rIns="68569" bIns="34275" anchor="ctr" anchorCtr="0">
            <a:noAutofit/>
          </a:bodyPr>
          <a:lstStyle/>
          <a:p>
            <a:pPr algn="ctr">
              <a:buSzPts val="2400"/>
            </a:pPr>
            <a:r>
              <a:rPr lang="en-US" sz="1800" b="1">
                <a:solidFill>
                  <a:schemeClr val="accent3"/>
                </a:solidFill>
                <a:latin typeface="Calibri"/>
                <a:ea typeface="Calibri"/>
                <a:cs typeface="Calibri"/>
                <a:sym typeface="Calibri"/>
              </a:rPr>
              <a:t>Employers and employees</a:t>
            </a:r>
            <a:endParaRPr sz="1050"/>
          </a:p>
        </p:txBody>
      </p:sp>
      <p:grpSp>
        <p:nvGrpSpPr>
          <p:cNvPr id="97" name="Google Shape;97;p5"/>
          <p:cNvGrpSpPr/>
          <p:nvPr/>
        </p:nvGrpSpPr>
        <p:grpSpPr>
          <a:xfrm>
            <a:off x="616540" y="835889"/>
            <a:ext cx="3717036" cy="4113189"/>
            <a:chOff x="600381" y="1072954"/>
            <a:chExt cx="4956048" cy="5484252"/>
          </a:xfrm>
        </p:grpSpPr>
        <p:pic>
          <p:nvPicPr>
            <p:cNvPr id="98" name="Google Shape;98;p5" descr="A picture containing light&#10;&#10;Description automatically generated"/>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600381" y="1072954"/>
              <a:ext cx="4956048" cy="5484252"/>
            </a:xfrm>
            <a:prstGeom prst="rect">
              <a:avLst/>
            </a:prstGeom>
            <a:noFill/>
            <a:ln>
              <a:noFill/>
            </a:ln>
          </p:spPr>
        </p:pic>
        <p:grpSp>
          <p:nvGrpSpPr>
            <p:cNvPr id="99" name="Google Shape;99;p5"/>
            <p:cNvGrpSpPr/>
            <p:nvPr/>
          </p:nvGrpSpPr>
          <p:grpSpPr>
            <a:xfrm>
              <a:off x="902279" y="2511262"/>
              <a:ext cx="914400" cy="766639"/>
              <a:chOff x="3105150" y="1266825"/>
              <a:chExt cx="5737225" cy="4810125"/>
            </a:xfrm>
          </p:grpSpPr>
          <p:grpSp>
            <p:nvGrpSpPr>
              <p:cNvPr id="100" name="Google Shape;100;p5"/>
              <p:cNvGrpSpPr/>
              <p:nvPr/>
            </p:nvGrpSpPr>
            <p:grpSpPr>
              <a:xfrm>
                <a:off x="5064125" y="2905125"/>
                <a:ext cx="1449388" cy="2852738"/>
                <a:chOff x="5064126" y="2905125"/>
                <a:chExt cx="1449388" cy="2852738"/>
              </a:xfrm>
            </p:grpSpPr>
            <p:sp>
              <p:nvSpPr>
                <p:cNvPr id="101" name="Google Shape;101;p5"/>
                <p:cNvSpPr/>
                <p:nvPr/>
              </p:nvSpPr>
              <p:spPr>
                <a:xfrm>
                  <a:off x="6015038" y="5186363"/>
                  <a:ext cx="300038" cy="571500"/>
                </a:xfrm>
                <a:custGeom>
                  <a:avLst/>
                  <a:gdLst/>
                  <a:ahLst/>
                  <a:cxnLst/>
                  <a:rect l="l" t="t" r="r" b="b"/>
                  <a:pathLst>
                    <a:path w="80" h="152" extrusionOk="0">
                      <a:moveTo>
                        <a:pt x="65" y="38"/>
                      </a:moveTo>
                      <a:cubicBezTo>
                        <a:pt x="54" y="23"/>
                        <a:pt x="39" y="11"/>
                        <a:pt x="23" y="0"/>
                      </a:cubicBezTo>
                      <a:cubicBezTo>
                        <a:pt x="17" y="3"/>
                        <a:pt x="12" y="6"/>
                        <a:pt x="7" y="9"/>
                      </a:cubicBezTo>
                      <a:cubicBezTo>
                        <a:pt x="0" y="12"/>
                        <a:pt x="0" y="12"/>
                        <a:pt x="0" y="12"/>
                      </a:cubicBezTo>
                      <a:cubicBezTo>
                        <a:pt x="8" y="17"/>
                        <a:pt x="15" y="21"/>
                        <a:pt x="22" y="26"/>
                      </a:cubicBezTo>
                      <a:cubicBezTo>
                        <a:pt x="33" y="33"/>
                        <a:pt x="44" y="41"/>
                        <a:pt x="51" y="49"/>
                      </a:cubicBezTo>
                      <a:cubicBezTo>
                        <a:pt x="59" y="58"/>
                        <a:pt x="64" y="67"/>
                        <a:pt x="66" y="76"/>
                      </a:cubicBezTo>
                      <a:cubicBezTo>
                        <a:pt x="67" y="86"/>
                        <a:pt x="65" y="95"/>
                        <a:pt x="62" y="103"/>
                      </a:cubicBezTo>
                      <a:cubicBezTo>
                        <a:pt x="59" y="111"/>
                        <a:pt x="55" y="117"/>
                        <a:pt x="51" y="123"/>
                      </a:cubicBezTo>
                      <a:cubicBezTo>
                        <a:pt x="48" y="129"/>
                        <a:pt x="44" y="133"/>
                        <a:pt x="41" y="137"/>
                      </a:cubicBezTo>
                      <a:cubicBezTo>
                        <a:pt x="38" y="141"/>
                        <a:pt x="35" y="144"/>
                        <a:pt x="34" y="145"/>
                      </a:cubicBezTo>
                      <a:cubicBezTo>
                        <a:pt x="32" y="147"/>
                        <a:pt x="31" y="148"/>
                        <a:pt x="31" y="148"/>
                      </a:cubicBezTo>
                      <a:cubicBezTo>
                        <a:pt x="30" y="149"/>
                        <a:pt x="30" y="150"/>
                        <a:pt x="31" y="151"/>
                      </a:cubicBezTo>
                      <a:cubicBezTo>
                        <a:pt x="32" y="152"/>
                        <a:pt x="33" y="152"/>
                        <a:pt x="34" y="151"/>
                      </a:cubicBezTo>
                      <a:cubicBezTo>
                        <a:pt x="34" y="151"/>
                        <a:pt x="35" y="150"/>
                        <a:pt x="37" y="149"/>
                      </a:cubicBezTo>
                      <a:cubicBezTo>
                        <a:pt x="39" y="147"/>
                        <a:pt x="42" y="145"/>
                        <a:pt x="45" y="141"/>
                      </a:cubicBezTo>
                      <a:cubicBezTo>
                        <a:pt x="49" y="138"/>
                        <a:pt x="53" y="134"/>
                        <a:pt x="58" y="128"/>
                      </a:cubicBezTo>
                      <a:cubicBezTo>
                        <a:pt x="63" y="123"/>
                        <a:pt x="68" y="116"/>
                        <a:pt x="72" y="107"/>
                      </a:cubicBezTo>
                      <a:cubicBezTo>
                        <a:pt x="75" y="103"/>
                        <a:pt x="77" y="98"/>
                        <a:pt x="78" y="92"/>
                      </a:cubicBezTo>
                      <a:cubicBezTo>
                        <a:pt x="79" y="87"/>
                        <a:pt x="80" y="81"/>
                        <a:pt x="80" y="75"/>
                      </a:cubicBezTo>
                      <a:cubicBezTo>
                        <a:pt x="79" y="62"/>
                        <a:pt x="73" y="49"/>
                        <a:pt x="65" y="38"/>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02" name="Google Shape;102;p5"/>
                <p:cNvSpPr/>
                <p:nvPr/>
              </p:nvSpPr>
              <p:spPr>
                <a:xfrm>
                  <a:off x="5553076" y="3589338"/>
                  <a:ext cx="960438" cy="1547813"/>
                </a:xfrm>
                <a:custGeom>
                  <a:avLst/>
                  <a:gdLst/>
                  <a:ahLst/>
                  <a:cxnLst/>
                  <a:rect l="l" t="t" r="r" b="b"/>
                  <a:pathLst>
                    <a:path w="256" h="412" extrusionOk="0">
                      <a:moveTo>
                        <a:pt x="255" y="78"/>
                      </a:moveTo>
                      <a:cubicBezTo>
                        <a:pt x="254" y="72"/>
                        <a:pt x="253" y="65"/>
                        <a:pt x="251" y="59"/>
                      </a:cubicBezTo>
                      <a:cubicBezTo>
                        <a:pt x="249" y="53"/>
                        <a:pt x="247" y="47"/>
                        <a:pt x="244" y="41"/>
                      </a:cubicBezTo>
                      <a:cubicBezTo>
                        <a:pt x="238" y="29"/>
                        <a:pt x="230" y="18"/>
                        <a:pt x="221" y="9"/>
                      </a:cubicBezTo>
                      <a:cubicBezTo>
                        <a:pt x="217" y="6"/>
                        <a:pt x="213" y="3"/>
                        <a:pt x="209" y="0"/>
                      </a:cubicBezTo>
                      <a:cubicBezTo>
                        <a:pt x="200" y="2"/>
                        <a:pt x="191" y="3"/>
                        <a:pt x="182" y="5"/>
                      </a:cubicBezTo>
                      <a:cubicBezTo>
                        <a:pt x="177" y="6"/>
                        <a:pt x="171" y="7"/>
                        <a:pt x="165" y="8"/>
                      </a:cubicBezTo>
                      <a:cubicBezTo>
                        <a:pt x="153" y="9"/>
                        <a:pt x="143" y="11"/>
                        <a:pt x="134" y="13"/>
                      </a:cubicBezTo>
                      <a:cubicBezTo>
                        <a:pt x="146" y="17"/>
                        <a:pt x="158" y="22"/>
                        <a:pt x="169" y="28"/>
                      </a:cubicBezTo>
                      <a:cubicBezTo>
                        <a:pt x="176" y="32"/>
                        <a:pt x="183" y="37"/>
                        <a:pt x="189" y="43"/>
                      </a:cubicBezTo>
                      <a:cubicBezTo>
                        <a:pt x="192" y="45"/>
                        <a:pt x="194" y="48"/>
                        <a:pt x="196" y="51"/>
                      </a:cubicBezTo>
                      <a:cubicBezTo>
                        <a:pt x="198" y="54"/>
                        <a:pt x="200" y="58"/>
                        <a:pt x="202" y="61"/>
                      </a:cubicBezTo>
                      <a:cubicBezTo>
                        <a:pt x="205" y="68"/>
                        <a:pt x="207" y="75"/>
                        <a:pt x="209" y="84"/>
                      </a:cubicBezTo>
                      <a:cubicBezTo>
                        <a:pt x="209" y="88"/>
                        <a:pt x="209" y="92"/>
                        <a:pt x="209" y="96"/>
                      </a:cubicBezTo>
                      <a:cubicBezTo>
                        <a:pt x="209" y="100"/>
                        <a:pt x="209" y="100"/>
                        <a:pt x="209" y="100"/>
                      </a:cubicBezTo>
                      <a:cubicBezTo>
                        <a:pt x="209" y="99"/>
                        <a:pt x="209" y="101"/>
                        <a:pt x="209" y="99"/>
                      </a:cubicBezTo>
                      <a:cubicBezTo>
                        <a:pt x="209" y="100"/>
                        <a:pt x="209" y="100"/>
                        <a:pt x="209" y="100"/>
                      </a:cubicBezTo>
                      <a:cubicBezTo>
                        <a:pt x="209" y="101"/>
                        <a:pt x="209" y="101"/>
                        <a:pt x="209" y="101"/>
                      </a:cubicBezTo>
                      <a:cubicBezTo>
                        <a:pt x="209" y="103"/>
                        <a:pt x="209" y="103"/>
                        <a:pt x="209" y="103"/>
                      </a:cubicBezTo>
                      <a:cubicBezTo>
                        <a:pt x="209" y="105"/>
                        <a:pt x="209" y="105"/>
                        <a:pt x="209" y="105"/>
                      </a:cubicBezTo>
                      <a:cubicBezTo>
                        <a:pt x="209" y="105"/>
                        <a:pt x="209" y="105"/>
                        <a:pt x="209" y="106"/>
                      </a:cubicBezTo>
                      <a:cubicBezTo>
                        <a:pt x="209" y="108"/>
                        <a:pt x="209" y="108"/>
                        <a:pt x="209" y="108"/>
                      </a:cubicBezTo>
                      <a:cubicBezTo>
                        <a:pt x="207" y="123"/>
                        <a:pt x="199" y="136"/>
                        <a:pt x="186" y="148"/>
                      </a:cubicBezTo>
                      <a:cubicBezTo>
                        <a:pt x="173" y="160"/>
                        <a:pt x="157" y="170"/>
                        <a:pt x="139" y="179"/>
                      </a:cubicBezTo>
                      <a:cubicBezTo>
                        <a:pt x="122" y="188"/>
                        <a:pt x="103" y="197"/>
                        <a:pt x="85" y="207"/>
                      </a:cubicBezTo>
                      <a:cubicBezTo>
                        <a:pt x="67" y="217"/>
                        <a:pt x="48" y="227"/>
                        <a:pt x="32" y="243"/>
                      </a:cubicBezTo>
                      <a:cubicBezTo>
                        <a:pt x="23" y="251"/>
                        <a:pt x="16" y="260"/>
                        <a:pt x="10" y="271"/>
                      </a:cubicBezTo>
                      <a:cubicBezTo>
                        <a:pt x="4" y="281"/>
                        <a:pt x="1" y="293"/>
                        <a:pt x="0" y="305"/>
                      </a:cubicBezTo>
                      <a:cubicBezTo>
                        <a:pt x="0" y="311"/>
                        <a:pt x="0" y="316"/>
                        <a:pt x="1" y="322"/>
                      </a:cubicBezTo>
                      <a:cubicBezTo>
                        <a:pt x="1" y="325"/>
                        <a:pt x="1" y="327"/>
                        <a:pt x="2" y="330"/>
                      </a:cubicBezTo>
                      <a:cubicBezTo>
                        <a:pt x="3" y="334"/>
                        <a:pt x="3" y="334"/>
                        <a:pt x="3" y="334"/>
                      </a:cubicBezTo>
                      <a:cubicBezTo>
                        <a:pt x="3" y="335"/>
                        <a:pt x="3" y="335"/>
                        <a:pt x="3" y="335"/>
                      </a:cubicBezTo>
                      <a:cubicBezTo>
                        <a:pt x="3" y="335"/>
                        <a:pt x="3" y="335"/>
                        <a:pt x="3" y="335"/>
                      </a:cubicBezTo>
                      <a:cubicBezTo>
                        <a:pt x="3" y="337"/>
                        <a:pt x="3" y="336"/>
                        <a:pt x="3" y="336"/>
                      </a:cubicBezTo>
                      <a:cubicBezTo>
                        <a:pt x="4" y="338"/>
                        <a:pt x="4" y="338"/>
                        <a:pt x="4" y="338"/>
                      </a:cubicBezTo>
                      <a:cubicBezTo>
                        <a:pt x="7" y="350"/>
                        <a:pt x="13" y="360"/>
                        <a:pt x="20" y="368"/>
                      </a:cubicBezTo>
                      <a:cubicBezTo>
                        <a:pt x="27" y="376"/>
                        <a:pt x="34" y="383"/>
                        <a:pt x="42" y="388"/>
                      </a:cubicBezTo>
                      <a:cubicBezTo>
                        <a:pt x="49" y="394"/>
                        <a:pt x="57" y="399"/>
                        <a:pt x="64" y="404"/>
                      </a:cubicBezTo>
                      <a:cubicBezTo>
                        <a:pt x="69" y="407"/>
                        <a:pt x="73" y="409"/>
                        <a:pt x="77" y="412"/>
                      </a:cubicBezTo>
                      <a:cubicBezTo>
                        <a:pt x="84" y="407"/>
                        <a:pt x="91" y="402"/>
                        <a:pt x="98" y="398"/>
                      </a:cubicBezTo>
                      <a:cubicBezTo>
                        <a:pt x="102" y="395"/>
                        <a:pt x="102" y="395"/>
                        <a:pt x="102" y="395"/>
                      </a:cubicBezTo>
                      <a:cubicBezTo>
                        <a:pt x="95" y="390"/>
                        <a:pt x="87" y="385"/>
                        <a:pt x="80" y="380"/>
                      </a:cubicBezTo>
                      <a:cubicBezTo>
                        <a:pt x="67" y="370"/>
                        <a:pt x="54" y="360"/>
                        <a:pt x="45" y="348"/>
                      </a:cubicBezTo>
                      <a:cubicBezTo>
                        <a:pt x="41" y="342"/>
                        <a:pt x="38" y="336"/>
                        <a:pt x="36" y="330"/>
                      </a:cubicBezTo>
                      <a:cubicBezTo>
                        <a:pt x="36" y="328"/>
                        <a:pt x="36" y="328"/>
                        <a:pt x="36" y="328"/>
                      </a:cubicBezTo>
                      <a:cubicBezTo>
                        <a:pt x="36" y="329"/>
                        <a:pt x="36" y="327"/>
                        <a:pt x="36" y="329"/>
                      </a:cubicBezTo>
                      <a:cubicBezTo>
                        <a:pt x="36" y="328"/>
                        <a:pt x="36" y="328"/>
                        <a:pt x="36" y="328"/>
                      </a:cubicBezTo>
                      <a:cubicBezTo>
                        <a:pt x="36" y="328"/>
                        <a:pt x="36" y="328"/>
                        <a:pt x="36" y="328"/>
                      </a:cubicBezTo>
                      <a:cubicBezTo>
                        <a:pt x="36" y="325"/>
                        <a:pt x="36" y="325"/>
                        <a:pt x="36" y="325"/>
                      </a:cubicBezTo>
                      <a:cubicBezTo>
                        <a:pt x="35" y="323"/>
                        <a:pt x="35" y="321"/>
                        <a:pt x="35" y="319"/>
                      </a:cubicBezTo>
                      <a:cubicBezTo>
                        <a:pt x="35" y="315"/>
                        <a:pt x="35" y="312"/>
                        <a:pt x="36" y="308"/>
                      </a:cubicBezTo>
                      <a:cubicBezTo>
                        <a:pt x="37" y="294"/>
                        <a:pt x="45" y="282"/>
                        <a:pt x="57" y="271"/>
                      </a:cubicBezTo>
                      <a:cubicBezTo>
                        <a:pt x="70" y="260"/>
                        <a:pt x="86" y="251"/>
                        <a:pt x="103" y="243"/>
                      </a:cubicBezTo>
                      <a:cubicBezTo>
                        <a:pt x="121" y="235"/>
                        <a:pt x="140" y="227"/>
                        <a:pt x="159" y="217"/>
                      </a:cubicBezTo>
                      <a:cubicBezTo>
                        <a:pt x="178" y="208"/>
                        <a:pt x="198" y="197"/>
                        <a:pt x="216" y="181"/>
                      </a:cubicBezTo>
                      <a:cubicBezTo>
                        <a:pt x="225" y="173"/>
                        <a:pt x="234" y="164"/>
                        <a:pt x="240" y="153"/>
                      </a:cubicBezTo>
                      <a:cubicBezTo>
                        <a:pt x="244" y="147"/>
                        <a:pt x="247" y="141"/>
                        <a:pt x="249" y="135"/>
                      </a:cubicBezTo>
                      <a:cubicBezTo>
                        <a:pt x="251" y="128"/>
                        <a:pt x="253" y="122"/>
                        <a:pt x="254" y="115"/>
                      </a:cubicBezTo>
                      <a:cubicBezTo>
                        <a:pt x="255" y="110"/>
                        <a:pt x="255" y="110"/>
                        <a:pt x="255" y="110"/>
                      </a:cubicBezTo>
                      <a:cubicBezTo>
                        <a:pt x="255" y="107"/>
                        <a:pt x="255" y="107"/>
                        <a:pt x="255" y="107"/>
                      </a:cubicBezTo>
                      <a:cubicBezTo>
                        <a:pt x="255" y="105"/>
                        <a:pt x="255" y="105"/>
                        <a:pt x="255" y="105"/>
                      </a:cubicBezTo>
                      <a:cubicBezTo>
                        <a:pt x="256" y="103"/>
                        <a:pt x="256" y="103"/>
                        <a:pt x="256" y="103"/>
                      </a:cubicBezTo>
                      <a:cubicBezTo>
                        <a:pt x="256" y="103"/>
                        <a:pt x="256" y="103"/>
                        <a:pt x="256" y="103"/>
                      </a:cubicBezTo>
                      <a:cubicBezTo>
                        <a:pt x="256" y="102"/>
                        <a:pt x="256" y="102"/>
                        <a:pt x="256" y="102"/>
                      </a:cubicBezTo>
                      <a:cubicBezTo>
                        <a:pt x="256" y="101"/>
                        <a:pt x="256" y="101"/>
                        <a:pt x="256" y="101"/>
                      </a:cubicBezTo>
                      <a:cubicBezTo>
                        <a:pt x="256" y="96"/>
                        <a:pt x="256" y="96"/>
                        <a:pt x="256" y="96"/>
                      </a:cubicBezTo>
                      <a:cubicBezTo>
                        <a:pt x="256" y="90"/>
                        <a:pt x="255" y="84"/>
                        <a:pt x="255" y="78"/>
                      </a:cubicBez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03" name="Google Shape;103;p5"/>
                <p:cNvSpPr/>
                <p:nvPr/>
              </p:nvSpPr>
              <p:spPr>
                <a:xfrm>
                  <a:off x="5064126" y="2905125"/>
                  <a:ext cx="781050" cy="635000"/>
                </a:xfrm>
                <a:custGeom>
                  <a:avLst/>
                  <a:gdLst/>
                  <a:ahLst/>
                  <a:cxnLst/>
                  <a:rect l="l" t="t" r="r" b="b"/>
                  <a:pathLst>
                    <a:path w="208" h="169" extrusionOk="0">
                      <a:moveTo>
                        <a:pt x="196" y="142"/>
                      </a:moveTo>
                      <a:cubicBezTo>
                        <a:pt x="157" y="139"/>
                        <a:pt x="119" y="137"/>
                        <a:pt x="88" y="127"/>
                      </a:cubicBezTo>
                      <a:cubicBezTo>
                        <a:pt x="72" y="122"/>
                        <a:pt x="57" y="115"/>
                        <a:pt x="45" y="106"/>
                      </a:cubicBezTo>
                      <a:cubicBezTo>
                        <a:pt x="33" y="97"/>
                        <a:pt x="26" y="86"/>
                        <a:pt x="26" y="75"/>
                      </a:cubicBezTo>
                      <a:cubicBezTo>
                        <a:pt x="25" y="73"/>
                        <a:pt x="26" y="70"/>
                        <a:pt x="26" y="67"/>
                      </a:cubicBezTo>
                      <a:cubicBezTo>
                        <a:pt x="27" y="64"/>
                        <a:pt x="28" y="62"/>
                        <a:pt x="29" y="59"/>
                      </a:cubicBezTo>
                      <a:cubicBezTo>
                        <a:pt x="31" y="57"/>
                        <a:pt x="31" y="57"/>
                        <a:pt x="31" y="57"/>
                      </a:cubicBezTo>
                      <a:cubicBezTo>
                        <a:pt x="31" y="56"/>
                        <a:pt x="31" y="56"/>
                        <a:pt x="31" y="56"/>
                      </a:cubicBezTo>
                      <a:cubicBezTo>
                        <a:pt x="31" y="55"/>
                        <a:pt x="31" y="55"/>
                        <a:pt x="31" y="55"/>
                      </a:cubicBezTo>
                      <a:cubicBezTo>
                        <a:pt x="32" y="55"/>
                        <a:pt x="32" y="55"/>
                        <a:pt x="32" y="55"/>
                      </a:cubicBezTo>
                      <a:cubicBezTo>
                        <a:pt x="32" y="54"/>
                        <a:pt x="33" y="53"/>
                        <a:pt x="34" y="52"/>
                      </a:cubicBezTo>
                      <a:cubicBezTo>
                        <a:pt x="36" y="50"/>
                        <a:pt x="37" y="48"/>
                        <a:pt x="40" y="47"/>
                      </a:cubicBezTo>
                      <a:cubicBezTo>
                        <a:pt x="48" y="41"/>
                        <a:pt x="60" y="41"/>
                        <a:pt x="71" y="42"/>
                      </a:cubicBezTo>
                      <a:cubicBezTo>
                        <a:pt x="82" y="44"/>
                        <a:pt x="92" y="47"/>
                        <a:pt x="101" y="49"/>
                      </a:cubicBezTo>
                      <a:cubicBezTo>
                        <a:pt x="111" y="52"/>
                        <a:pt x="119" y="55"/>
                        <a:pt x="127" y="57"/>
                      </a:cubicBezTo>
                      <a:cubicBezTo>
                        <a:pt x="129" y="58"/>
                        <a:pt x="130" y="58"/>
                        <a:pt x="132" y="59"/>
                      </a:cubicBezTo>
                      <a:cubicBezTo>
                        <a:pt x="132" y="59"/>
                        <a:pt x="133" y="59"/>
                        <a:pt x="133" y="59"/>
                      </a:cubicBezTo>
                      <a:cubicBezTo>
                        <a:pt x="133" y="59"/>
                        <a:pt x="134" y="60"/>
                        <a:pt x="134" y="60"/>
                      </a:cubicBezTo>
                      <a:cubicBezTo>
                        <a:pt x="135" y="60"/>
                        <a:pt x="135" y="60"/>
                        <a:pt x="136" y="60"/>
                      </a:cubicBezTo>
                      <a:cubicBezTo>
                        <a:pt x="136" y="60"/>
                        <a:pt x="136" y="60"/>
                        <a:pt x="136" y="60"/>
                      </a:cubicBezTo>
                      <a:cubicBezTo>
                        <a:pt x="146" y="64"/>
                        <a:pt x="167" y="66"/>
                        <a:pt x="179" y="67"/>
                      </a:cubicBezTo>
                      <a:cubicBezTo>
                        <a:pt x="181" y="67"/>
                        <a:pt x="181" y="65"/>
                        <a:pt x="180" y="64"/>
                      </a:cubicBezTo>
                      <a:cubicBezTo>
                        <a:pt x="164" y="54"/>
                        <a:pt x="145" y="39"/>
                        <a:pt x="145" y="39"/>
                      </a:cubicBezTo>
                      <a:cubicBezTo>
                        <a:pt x="145" y="39"/>
                        <a:pt x="181" y="49"/>
                        <a:pt x="195" y="53"/>
                      </a:cubicBezTo>
                      <a:cubicBezTo>
                        <a:pt x="196" y="53"/>
                        <a:pt x="197" y="52"/>
                        <a:pt x="197" y="52"/>
                      </a:cubicBezTo>
                      <a:cubicBezTo>
                        <a:pt x="202" y="37"/>
                        <a:pt x="182" y="17"/>
                        <a:pt x="153" y="6"/>
                      </a:cubicBezTo>
                      <a:cubicBezTo>
                        <a:pt x="151" y="6"/>
                        <a:pt x="150" y="5"/>
                        <a:pt x="148" y="5"/>
                      </a:cubicBezTo>
                      <a:cubicBezTo>
                        <a:pt x="148" y="5"/>
                        <a:pt x="148" y="5"/>
                        <a:pt x="148" y="5"/>
                      </a:cubicBezTo>
                      <a:cubicBezTo>
                        <a:pt x="138" y="2"/>
                        <a:pt x="128" y="1"/>
                        <a:pt x="120" y="1"/>
                      </a:cubicBezTo>
                      <a:cubicBezTo>
                        <a:pt x="116" y="0"/>
                        <a:pt x="112" y="0"/>
                        <a:pt x="108" y="0"/>
                      </a:cubicBezTo>
                      <a:cubicBezTo>
                        <a:pt x="96" y="0"/>
                        <a:pt x="82" y="1"/>
                        <a:pt x="67" y="4"/>
                      </a:cubicBezTo>
                      <a:cubicBezTo>
                        <a:pt x="60" y="6"/>
                        <a:pt x="53" y="9"/>
                        <a:pt x="45" y="12"/>
                      </a:cubicBezTo>
                      <a:cubicBezTo>
                        <a:pt x="38" y="15"/>
                        <a:pt x="30" y="20"/>
                        <a:pt x="23" y="26"/>
                      </a:cubicBezTo>
                      <a:cubicBezTo>
                        <a:pt x="20" y="29"/>
                        <a:pt x="16" y="32"/>
                        <a:pt x="14" y="36"/>
                      </a:cubicBezTo>
                      <a:cubicBezTo>
                        <a:pt x="12" y="38"/>
                        <a:pt x="11" y="40"/>
                        <a:pt x="10" y="42"/>
                      </a:cubicBezTo>
                      <a:cubicBezTo>
                        <a:pt x="9" y="43"/>
                        <a:pt x="9" y="43"/>
                        <a:pt x="9" y="43"/>
                      </a:cubicBezTo>
                      <a:cubicBezTo>
                        <a:pt x="9" y="44"/>
                        <a:pt x="9" y="44"/>
                        <a:pt x="9" y="44"/>
                      </a:cubicBezTo>
                      <a:cubicBezTo>
                        <a:pt x="8" y="45"/>
                        <a:pt x="8" y="45"/>
                        <a:pt x="8" y="45"/>
                      </a:cubicBezTo>
                      <a:cubicBezTo>
                        <a:pt x="7" y="48"/>
                        <a:pt x="7" y="48"/>
                        <a:pt x="7" y="48"/>
                      </a:cubicBezTo>
                      <a:cubicBezTo>
                        <a:pt x="5" y="52"/>
                        <a:pt x="3" y="56"/>
                        <a:pt x="2" y="61"/>
                      </a:cubicBezTo>
                      <a:cubicBezTo>
                        <a:pt x="1" y="66"/>
                        <a:pt x="0" y="71"/>
                        <a:pt x="0" y="76"/>
                      </a:cubicBezTo>
                      <a:cubicBezTo>
                        <a:pt x="0" y="81"/>
                        <a:pt x="1" y="86"/>
                        <a:pt x="3" y="91"/>
                      </a:cubicBezTo>
                      <a:cubicBezTo>
                        <a:pt x="4" y="96"/>
                        <a:pt x="7" y="101"/>
                        <a:pt x="9" y="105"/>
                      </a:cubicBezTo>
                      <a:cubicBezTo>
                        <a:pt x="15" y="113"/>
                        <a:pt x="22" y="120"/>
                        <a:pt x="29" y="126"/>
                      </a:cubicBezTo>
                      <a:cubicBezTo>
                        <a:pt x="44" y="138"/>
                        <a:pt x="61" y="147"/>
                        <a:pt x="78" y="154"/>
                      </a:cubicBezTo>
                      <a:cubicBezTo>
                        <a:pt x="82" y="155"/>
                        <a:pt x="87" y="157"/>
                        <a:pt x="92" y="159"/>
                      </a:cubicBezTo>
                      <a:cubicBezTo>
                        <a:pt x="96" y="160"/>
                        <a:pt x="101" y="162"/>
                        <a:pt x="106" y="163"/>
                      </a:cubicBezTo>
                      <a:cubicBezTo>
                        <a:pt x="115" y="165"/>
                        <a:pt x="125" y="167"/>
                        <a:pt x="135" y="169"/>
                      </a:cubicBezTo>
                      <a:cubicBezTo>
                        <a:pt x="139" y="169"/>
                        <a:pt x="144" y="168"/>
                        <a:pt x="148" y="167"/>
                      </a:cubicBezTo>
                      <a:cubicBezTo>
                        <a:pt x="152" y="165"/>
                        <a:pt x="155" y="163"/>
                        <a:pt x="159" y="161"/>
                      </a:cubicBezTo>
                      <a:cubicBezTo>
                        <a:pt x="175" y="152"/>
                        <a:pt x="192" y="147"/>
                        <a:pt x="208" y="143"/>
                      </a:cubicBezTo>
                      <a:cubicBezTo>
                        <a:pt x="204" y="143"/>
                        <a:pt x="200" y="143"/>
                        <a:pt x="196" y="142"/>
                      </a:cubicBezTo>
                      <a:close/>
                      <a:moveTo>
                        <a:pt x="137" y="10"/>
                      </a:moveTo>
                      <a:cubicBezTo>
                        <a:pt x="140" y="10"/>
                        <a:pt x="142" y="13"/>
                        <a:pt x="142" y="16"/>
                      </a:cubicBezTo>
                      <a:cubicBezTo>
                        <a:pt x="142" y="19"/>
                        <a:pt x="140" y="21"/>
                        <a:pt x="137" y="21"/>
                      </a:cubicBezTo>
                      <a:cubicBezTo>
                        <a:pt x="134" y="21"/>
                        <a:pt x="131" y="19"/>
                        <a:pt x="131" y="16"/>
                      </a:cubicBezTo>
                      <a:cubicBezTo>
                        <a:pt x="131" y="13"/>
                        <a:pt x="134" y="10"/>
                        <a:pt x="137" y="10"/>
                      </a:cubicBez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grpSp>
          <p:grpSp>
            <p:nvGrpSpPr>
              <p:cNvPr id="104" name="Google Shape;104;p5"/>
              <p:cNvGrpSpPr/>
              <p:nvPr/>
            </p:nvGrpSpPr>
            <p:grpSpPr>
              <a:xfrm>
                <a:off x="5432425" y="2905125"/>
                <a:ext cx="1449388" cy="2852738"/>
                <a:chOff x="5432426" y="2905125"/>
                <a:chExt cx="1449388" cy="2852738"/>
              </a:xfrm>
            </p:grpSpPr>
            <p:sp>
              <p:nvSpPr>
                <p:cNvPr id="105" name="Google Shape;105;p5"/>
                <p:cNvSpPr/>
                <p:nvPr/>
              </p:nvSpPr>
              <p:spPr>
                <a:xfrm>
                  <a:off x="5630863" y="4430713"/>
                  <a:ext cx="763588" cy="1327150"/>
                </a:xfrm>
                <a:custGeom>
                  <a:avLst/>
                  <a:gdLst/>
                  <a:ahLst/>
                  <a:cxnLst/>
                  <a:rect l="l" t="t" r="r" b="b"/>
                  <a:pathLst>
                    <a:path w="203" h="353" extrusionOk="0">
                      <a:moveTo>
                        <a:pt x="193" y="47"/>
                      </a:moveTo>
                      <a:cubicBezTo>
                        <a:pt x="187" y="36"/>
                        <a:pt x="180" y="27"/>
                        <a:pt x="171" y="19"/>
                      </a:cubicBezTo>
                      <a:cubicBezTo>
                        <a:pt x="164" y="12"/>
                        <a:pt x="156" y="6"/>
                        <a:pt x="148" y="0"/>
                      </a:cubicBezTo>
                      <a:cubicBezTo>
                        <a:pt x="146" y="1"/>
                        <a:pt x="144" y="2"/>
                        <a:pt x="143" y="3"/>
                      </a:cubicBezTo>
                      <a:cubicBezTo>
                        <a:pt x="132" y="8"/>
                        <a:pt x="121" y="13"/>
                        <a:pt x="110" y="18"/>
                      </a:cubicBezTo>
                      <a:cubicBezTo>
                        <a:pt x="108" y="19"/>
                        <a:pt x="106" y="20"/>
                        <a:pt x="104" y="21"/>
                      </a:cubicBezTo>
                      <a:cubicBezTo>
                        <a:pt x="120" y="29"/>
                        <a:pt x="134" y="37"/>
                        <a:pt x="146" y="47"/>
                      </a:cubicBezTo>
                      <a:cubicBezTo>
                        <a:pt x="158" y="58"/>
                        <a:pt x="166" y="70"/>
                        <a:pt x="167" y="84"/>
                      </a:cubicBezTo>
                      <a:cubicBezTo>
                        <a:pt x="168" y="88"/>
                        <a:pt x="168" y="91"/>
                        <a:pt x="168" y="95"/>
                      </a:cubicBezTo>
                      <a:cubicBezTo>
                        <a:pt x="168" y="97"/>
                        <a:pt x="168" y="99"/>
                        <a:pt x="167" y="101"/>
                      </a:cubicBezTo>
                      <a:cubicBezTo>
                        <a:pt x="167" y="104"/>
                        <a:pt x="167" y="104"/>
                        <a:pt x="167" y="104"/>
                      </a:cubicBezTo>
                      <a:cubicBezTo>
                        <a:pt x="167" y="104"/>
                        <a:pt x="167" y="104"/>
                        <a:pt x="167" y="104"/>
                      </a:cubicBezTo>
                      <a:cubicBezTo>
                        <a:pt x="167" y="105"/>
                        <a:pt x="167" y="105"/>
                        <a:pt x="167" y="105"/>
                      </a:cubicBezTo>
                      <a:cubicBezTo>
                        <a:pt x="167" y="104"/>
                        <a:pt x="167" y="104"/>
                        <a:pt x="167" y="104"/>
                      </a:cubicBezTo>
                      <a:cubicBezTo>
                        <a:pt x="167" y="104"/>
                        <a:pt x="167" y="105"/>
                        <a:pt x="167" y="104"/>
                      </a:cubicBezTo>
                      <a:cubicBezTo>
                        <a:pt x="167" y="106"/>
                        <a:pt x="167" y="106"/>
                        <a:pt x="167" y="106"/>
                      </a:cubicBezTo>
                      <a:cubicBezTo>
                        <a:pt x="165" y="112"/>
                        <a:pt x="162" y="118"/>
                        <a:pt x="158" y="124"/>
                      </a:cubicBezTo>
                      <a:cubicBezTo>
                        <a:pt x="149" y="136"/>
                        <a:pt x="136" y="146"/>
                        <a:pt x="123" y="156"/>
                      </a:cubicBezTo>
                      <a:cubicBezTo>
                        <a:pt x="110" y="165"/>
                        <a:pt x="96" y="174"/>
                        <a:pt x="83" y="183"/>
                      </a:cubicBezTo>
                      <a:cubicBezTo>
                        <a:pt x="57" y="200"/>
                        <a:pt x="32" y="217"/>
                        <a:pt x="15" y="239"/>
                      </a:cubicBezTo>
                      <a:cubicBezTo>
                        <a:pt x="7" y="250"/>
                        <a:pt x="1" y="263"/>
                        <a:pt x="0" y="276"/>
                      </a:cubicBezTo>
                      <a:cubicBezTo>
                        <a:pt x="0" y="282"/>
                        <a:pt x="1" y="288"/>
                        <a:pt x="2" y="293"/>
                      </a:cubicBezTo>
                      <a:cubicBezTo>
                        <a:pt x="3" y="299"/>
                        <a:pt x="5" y="304"/>
                        <a:pt x="8" y="308"/>
                      </a:cubicBezTo>
                      <a:cubicBezTo>
                        <a:pt x="12" y="317"/>
                        <a:pt x="17" y="324"/>
                        <a:pt x="22" y="329"/>
                      </a:cubicBezTo>
                      <a:cubicBezTo>
                        <a:pt x="27" y="335"/>
                        <a:pt x="31" y="339"/>
                        <a:pt x="35" y="342"/>
                      </a:cubicBezTo>
                      <a:cubicBezTo>
                        <a:pt x="38" y="346"/>
                        <a:pt x="41" y="348"/>
                        <a:pt x="43" y="350"/>
                      </a:cubicBezTo>
                      <a:cubicBezTo>
                        <a:pt x="45" y="351"/>
                        <a:pt x="46" y="352"/>
                        <a:pt x="46" y="352"/>
                      </a:cubicBezTo>
                      <a:cubicBezTo>
                        <a:pt x="47" y="353"/>
                        <a:pt x="48" y="353"/>
                        <a:pt x="49" y="352"/>
                      </a:cubicBezTo>
                      <a:cubicBezTo>
                        <a:pt x="50" y="351"/>
                        <a:pt x="50" y="350"/>
                        <a:pt x="49" y="349"/>
                      </a:cubicBezTo>
                      <a:cubicBezTo>
                        <a:pt x="49" y="349"/>
                        <a:pt x="48" y="348"/>
                        <a:pt x="46" y="346"/>
                      </a:cubicBezTo>
                      <a:cubicBezTo>
                        <a:pt x="45" y="345"/>
                        <a:pt x="42" y="342"/>
                        <a:pt x="39" y="338"/>
                      </a:cubicBezTo>
                      <a:cubicBezTo>
                        <a:pt x="36" y="334"/>
                        <a:pt x="32" y="330"/>
                        <a:pt x="29" y="324"/>
                      </a:cubicBezTo>
                      <a:cubicBezTo>
                        <a:pt x="25" y="318"/>
                        <a:pt x="21" y="312"/>
                        <a:pt x="18" y="304"/>
                      </a:cubicBezTo>
                      <a:cubicBezTo>
                        <a:pt x="15" y="296"/>
                        <a:pt x="13" y="287"/>
                        <a:pt x="14" y="277"/>
                      </a:cubicBezTo>
                      <a:cubicBezTo>
                        <a:pt x="16" y="268"/>
                        <a:pt x="21" y="259"/>
                        <a:pt x="29" y="250"/>
                      </a:cubicBezTo>
                      <a:cubicBezTo>
                        <a:pt x="36" y="242"/>
                        <a:pt x="47" y="234"/>
                        <a:pt x="58" y="227"/>
                      </a:cubicBezTo>
                      <a:cubicBezTo>
                        <a:pt x="70" y="219"/>
                        <a:pt x="82" y="212"/>
                        <a:pt x="96" y="204"/>
                      </a:cubicBezTo>
                      <a:cubicBezTo>
                        <a:pt x="110" y="197"/>
                        <a:pt x="124" y="189"/>
                        <a:pt x="139" y="180"/>
                      </a:cubicBezTo>
                      <a:cubicBezTo>
                        <a:pt x="146" y="175"/>
                        <a:pt x="154" y="170"/>
                        <a:pt x="161" y="164"/>
                      </a:cubicBezTo>
                      <a:cubicBezTo>
                        <a:pt x="169" y="159"/>
                        <a:pt x="176" y="152"/>
                        <a:pt x="183" y="144"/>
                      </a:cubicBezTo>
                      <a:cubicBezTo>
                        <a:pt x="190" y="136"/>
                        <a:pt x="196" y="126"/>
                        <a:pt x="199" y="114"/>
                      </a:cubicBezTo>
                      <a:cubicBezTo>
                        <a:pt x="200" y="112"/>
                        <a:pt x="200" y="112"/>
                        <a:pt x="200" y="112"/>
                      </a:cubicBezTo>
                      <a:cubicBezTo>
                        <a:pt x="200" y="112"/>
                        <a:pt x="200" y="112"/>
                        <a:pt x="200" y="112"/>
                      </a:cubicBezTo>
                      <a:cubicBezTo>
                        <a:pt x="200" y="112"/>
                        <a:pt x="200" y="112"/>
                        <a:pt x="200" y="111"/>
                      </a:cubicBezTo>
                      <a:cubicBezTo>
                        <a:pt x="200" y="111"/>
                        <a:pt x="200" y="111"/>
                        <a:pt x="200" y="111"/>
                      </a:cubicBezTo>
                      <a:cubicBezTo>
                        <a:pt x="200" y="110"/>
                        <a:pt x="200" y="110"/>
                        <a:pt x="200" y="110"/>
                      </a:cubicBezTo>
                      <a:cubicBezTo>
                        <a:pt x="201" y="106"/>
                        <a:pt x="201" y="106"/>
                        <a:pt x="201" y="106"/>
                      </a:cubicBezTo>
                      <a:cubicBezTo>
                        <a:pt x="202" y="103"/>
                        <a:pt x="202" y="101"/>
                        <a:pt x="202" y="98"/>
                      </a:cubicBezTo>
                      <a:cubicBezTo>
                        <a:pt x="203" y="92"/>
                        <a:pt x="203" y="87"/>
                        <a:pt x="203" y="81"/>
                      </a:cubicBezTo>
                      <a:cubicBezTo>
                        <a:pt x="202" y="69"/>
                        <a:pt x="199" y="57"/>
                        <a:pt x="193" y="47"/>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06" name="Google Shape;106;p5"/>
                <p:cNvSpPr/>
                <p:nvPr/>
              </p:nvSpPr>
              <p:spPr>
                <a:xfrm>
                  <a:off x="5432426" y="2905125"/>
                  <a:ext cx="1449388" cy="1481138"/>
                </a:xfrm>
                <a:custGeom>
                  <a:avLst/>
                  <a:gdLst/>
                  <a:ahLst/>
                  <a:cxnLst/>
                  <a:rect l="l" t="t" r="r" b="b"/>
                  <a:pathLst>
                    <a:path w="386" h="394" extrusionOk="0">
                      <a:moveTo>
                        <a:pt x="384" y="61"/>
                      </a:moveTo>
                      <a:cubicBezTo>
                        <a:pt x="383" y="56"/>
                        <a:pt x="381" y="52"/>
                        <a:pt x="379" y="48"/>
                      </a:cubicBezTo>
                      <a:cubicBezTo>
                        <a:pt x="378" y="45"/>
                        <a:pt x="378" y="45"/>
                        <a:pt x="378" y="45"/>
                      </a:cubicBezTo>
                      <a:cubicBezTo>
                        <a:pt x="377" y="44"/>
                        <a:pt x="377" y="44"/>
                        <a:pt x="377" y="44"/>
                      </a:cubicBezTo>
                      <a:cubicBezTo>
                        <a:pt x="377" y="43"/>
                        <a:pt x="377" y="43"/>
                        <a:pt x="377" y="43"/>
                      </a:cubicBezTo>
                      <a:cubicBezTo>
                        <a:pt x="376" y="42"/>
                        <a:pt x="376" y="42"/>
                        <a:pt x="376" y="42"/>
                      </a:cubicBezTo>
                      <a:cubicBezTo>
                        <a:pt x="375" y="40"/>
                        <a:pt x="374" y="38"/>
                        <a:pt x="372" y="36"/>
                      </a:cubicBezTo>
                      <a:cubicBezTo>
                        <a:pt x="370" y="32"/>
                        <a:pt x="366" y="29"/>
                        <a:pt x="363" y="26"/>
                      </a:cubicBezTo>
                      <a:cubicBezTo>
                        <a:pt x="361" y="24"/>
                        <a:pt x="359" y="23"/>
                        <a:pt x="357" y="21"/>
                      </a:cubicBezTo>
                      <a:cubicBezTo>
                        <a:pt x="352" y="18"/>
                        <a:pt x="346" y="15"/>
                        <a:pt x="341" y="12"/>
                      </a:cubicBezTo>
                      <a:cubicBezTo>
                        <a:pt x="333" y="9"/>
                        <a:pt x="326" y="6"/>
                        <a:pt x="319" y="4"/>
                      </a:cubicBezTo>
                      <a:cubicBezTo>
                        <a:pt x="304" y="1"/>
                        <a:pt x="290" y="0"/>
                        <a:pt x="278" y="0"/>
                      </a:cubicBezTo>
                      <a:cubicBezTo>
                        <a:pt x="274" y="0"/>
                        <a:pt x="270" y="0"/>
                        <a:pt x="266" y="1"/>
                      </a:cubicBezTo>
                      <a:cubicBezTo>
                        <a:pt x="258" y="1"/>
                        <a:pt x="248" y="2"/>
                        <a:pt x="238" y="5"/>
                      </a:cubicBezTo>
                      <a:cubicBezTo>
                        <a:pt x="238" y="5"/>
                        <a:pt x="238" y="5"/>
                        <a:pt x="238" y="5"/>
                      </a:cubicBezTo>
                      <a:cubicBezTo>
                        <a:pt x="236" y="5"/>
                        <a:pt x="235" y="6"/>
                        <a:pt x="233" y="6"/>
                      </a:cubicBezTo>
                      <a:cubicBezTo>
                        <a:pt x="204" y="17"/>
                        <a:pt x="184" y="37"/>
                        <a:pt x="189" y="52"/>
                      </a:cubicBezTo>
                      <a:cubicBezTo>
                        <a:pt x="189" y="52"/>
                        <a:pt x="190" y="53"/>
                        <a:pt x="191" y="53"/>
                      </a:cubicBezTo>
                      <a:cubicBezTo>
                        <a:pt x="205" y="49"/>
                        <a:pt x="239" y="40"/>
                        <a:pt x="241" y="39"/>
                      </a:cubicBezTo>
                      <a:cubicBezTo>
                        <a:pt x="240" y="40"/>
                        <a:pt x="221" y="54"/>
                        <a:pt x="206" y="64"/>
                      </a:cubicBezTo>
                      <a:cubicBezTo>
                        <a:pt x="205" y="65"/>
                        <a:pt x="205" y="67"/>
                        <a:pt x="207" y="67"/>
                      </a:cubicBezTo>
                      <a:cubicBezTo>
                        <a:pt x="219" y="66"/>
                        <a:pt x="240" y="64"/>
                        <a:pt x="250" y="60"/>
                      </a:cubicBezTo>
                      <a:cubicBezTo>
                        <a:pt x="250" y="60"/>
                        <a:pt x="250" y="60"/>
                        <a:pt x="250" y="60"/>
                      </a:cubicBezTo>
                      <a:cubicBezTo>
                        <a:pt x="251" y="60"/>
                        <a:pt x="251" y="60"/>
                        <a:pt x="252" y="60"/>
                      </a:cubicBezTo>
                      <a:cubicBezTo>
                        <a:pt x="252" y="60"/>
                        <a:pt x="253" y="59"/>
                        <a:pt x="253" y="59"/>
                      </a:cubicBezTo>
                      <a:cubicBezTo>
                        <a:pt x="253" y="59"/>
                        <a:pt x="254" y="59"/>
                        <a:pt x="254" y="59"/>
                      </a:cubicBezTo>
                      <a:cubicBezTo>
                        <a:pt x="256" y="58"/>
                        <a:pt x="257" y="58"/>
                        <a:pt x="259" y="57"/>
                      </a:cubicBezTo>
                      <a:cubicBezTo>
                        <a:pt x="267" y="55"/>
                        <a:pt x="275" y="52"/>
                        <a:pt x="285" y="49"/>
                      </a:cubicBezTo>
                      <a:cubicBezTo>
                        <a:pt x="294" y="47"/>
                        <a:pt x="304" y="44"/>
                        <a:pt x="315" y="42"/>
                      </a:cubicBezTo>
                      <a:cubicBezTo>
                        <a:pt x="326" y="41"/>
                        <a:pt x="338" y="41"/>
                        <a:pt x="346" y="47"/>
                      </a:cubicBezTo>
                      <a:cubicBezTo>
                        <a:pt x="349" y="48"/>
                        <a:pt x="350" y="50"/>
                        <a:pt x="352" y="52"/>
                      </a:cubicBezTo>
                      <a:cubicBezTo>
                        <a:pt x="353" y="53"/>
                        <a:pt x="354" y="54"/>
                        <a:pt x="354" y="55"/>
                      </a:cubicBezTo>
                      <a:cubicBezTo>
                        <a:pt x="355" y="55"/>
                        <a:pt x="355" y="55"/>
                        <a:pt x="355" y="55"/>
                      </a:cubicBezTo>
                      <a:cubicBezTo>
                        <a:pt x="355" y="56"/>
                        <a:pt x="355" y="56"/>
                        <a:pt x="355" y="56"/>
                      </a:cubicBezTo>
                      <a:cubicBezTo>
                        <a:pt x="355" y="57"/>
                        <a:pt x="355" y="57"/>
                        <a:pt x="355" y="57"/>
                      </a:cubicBezTo>
                      <a:cubicBezTo>
                        <a:pt x="357" y="59"/>
                        <a:pt x="357" y="59"/>
                        <a:pt x="357" y="59"/>
                      </a:cubicBezTo>
                      <a:cubicBezTo>
                        <a:pt x="358" y="62"/>
                        <a:pt x="359" y="64"/>
                        <a:pt x="360" y="67"/>
                      </a:cubicBezTo>
                      <a:cubicBezTo>
                        <a:pt x="360" y="70"/>
                        <a:pt x="361" y="73"/>
                        <a:pt x="360" y="75"/>
                      </a:cubicBezTo>
                      <a:cubicBezTo>
                        <a:pt x="360" y="86"/>
                        <a:pt x="353" y="97"/>
                        <a:pt x="341" y="106"/>
                      </a:cubicBezTo>
                      <a:cubicBezTo>
                        <a:pt x="329" y="115"/>
                        <a:pt x="314" y="122"/>
                        <a:pt x="298" y="127"/>
                      </a:cubicBezTo>
                      <a:cubicBezTo>
                        <a:pt x="267" y="137"/>
                        <a:pt x="229" y="139"/>
                        <a:pt x="190" y="142"/>
                      </a:cubicBezTo>
                      <a:cubicBezTo>
                        <a:pt x="170" y="144"/>
                        <a:pt x="150" y="146"/>
                        <a:pt x="129" y="150"/>
                      </a:cubicBezTo>
                      <a:cubicBezTo>
                        <a:pt x="109" y="154"/>
                        <a:pt x="87" y="160"/>
                        <a:pt x="66" y="170"/>
                      </a:cubicBezTo>
                      <a:cubicBezTo>
                        <a:pt x="55" y="176"/>
                        <a:pt x="45" y="183"/>
                        <a:pt x="35" y="191"/>
                      </a:cubicBezTo>
                      <a:cubicBezTo>
                        <a:pt x="26" y="200"/>
                        <a:pt x="18" y="211"/>
                        <a:pt x="12" y="223"/>
                      </a:cubicBezTo>
                      <a:cubicBezTo>
                        <a:pt x="9" y="229"/>
                        <a:pt x="7" y="235"/>
                        <a:pt x="5" y="241"/>
                      </a:cubicBezTo>
                      <a:cubicBezTo>
                        <a:pt x="3" y="247"/>
                        <a:pt x="2" y="254"/>
                        <a:pt x="1" y="260"/>
                      </a:cubicBezTo>
                      <a:cubicBezTo>
                        <a:pt x="1" y="266"/>
                        <a:pt x="0" y="272"/>
                        <a:pt x="0" y="278"/>
                      </a:cubicBezTo>
                      <a:cubicBezTo>
                        <a:pt x="0" y="283"/>
                        <a:pt x="0" y="283"/>
                        <a:pt x="0" y="283"/>
                      </a:cubicBezTo>
                      <a:cubicBezTo>
                        <a:pt x="0" y="284"/>
                        <a:pt x="0" y="284"/>
                        <a:pt x="0" y="284"/>
                      </a:cubicBezTo>
                      <a:cubicBezTo>
                        <a:pt x="0" y="285"/>
                        <a:pt x="0" y="285"/>
                        <a:pt x="0" y="285"/>
                      </a:cubicBezTo>
                      <a:cubicBezTo>
                        <a:pt x="0" y="285"/>
                        <a:pt x="0" y="285"/>
                        <a:pt x="0" y="285"/>
                      </a:cubicBezTo>
                      <a:cubicBezTo>
                        <a:pt x="1" y="287"/>
                        <a:pt x="1" y="287"/>
                        <a:pt x="1" y="287"/>
                      </a:cubicBezTo>
                      <a:cubicBezTo>
                        <a:pt x="1" y="289"/>
                        <a:pt x="1" y="289"/>
                        <a:pt x="1" y="289"/>
                      </a:cubicBezTo>
                      <a:cubicBezTo>
                        <a:pt x="1" y="292"/>
                        <a:pt x="1" y="292"/>
                        <a:pt x="1" y="292"/>
                      </a:cubicBezTo>
                      <a:cubicBezTo>
                        <a:pt x="2" y="297"/>
                        <a:pt x="2" y="297"/>
                        <a:pt x="2" y="297"/>
                      </a:cubicBezTo>
                      <a:cubicBezTo>
                        <a:pt x="3" y="304"/>
                        <a:pt x="5" y="310"/>
                        <a:pt x="7" y="317"/>
                      </a:cubicBezTo>
                      <a:cubicBezTo>
                        <a:pt x="9" y="323"/>
                        <a:pt x="12" y="329"/>
                        <a:pt x="16" y="335"/>
                      </a:cubicBezTo>
                      <a:cubicBezTo>
                        <a:pt x="22" y="346"/>
                        <a:pt x="31" y="355"/>
                        <a:pt x="40" y="363"/>
                      </a:cubicBezTo>
                      <a:cubicBezTo>
                        <a:pt x="55" y="376"/>
                        <a:pt x="71" y="386"/>
                        <a:pt x="87" y="394"/>
                      </a:cubicBezTo>
                      <a:cubicBezTo>
                        <a:pt x="95" y="388"/>
                        <a:pt x="104" y="384"/>
                        <a:pt x="112" y="379"/>
                      </a:cubicBezTo>
                      <a:cubicBezTo>
                        <a:pt x="119" y="376"/>
                        <a:pt x="125" y="372"/>
                        <a:pt x="132" y="369"/>
                      </a:cubicBezTo>
                      <a:cubicBezTo>
                        <a:pt x="127" y="366"/>
                        <a:pt x="122" y="364"/>
                        <a:pt x="117" y="361"/>
                      </a:cubicBezTo>
                      <a:cubicBezTo>
                        <a:pt x="99" y="352"/>
                        <a:pt x="83" y="342"/>
                        <a:pt x="70" y="330"/>
                      </a:cubicBezTo>
                      <a:cubicBezTo>
                        <a:pt x="57" y="318"/>
                        <a:pt x="49" y="305"/>
                        <a:pt x="47" y="290"/>
                      </a:cubicBezTo>
                      <a:cubicBezTo>
                        <a:pt x="47" y="288"/>
                        <a:pt x="47" y="288"/>
                        <a:pt x="47" y="288"/>
                      </a:cubicBezTo>
                      <a:cubicBezTo>
                        <a:pt x="47" y="287"/>
                        <a:pt x="47" y="287"/>
                        <a:pt x="47" y="287"/>
                      </a:cubicBezTo>
                      <a:cubicBezTo>
                        <a:pt x="47" y="285"/>
                        <a:pt x="47" y="285"/>
                        <a:pt x="47" y="285"/>
                      </a:cubicBezTo>
                      <a:cubicBezTo>
                        <a:pt x="47" y="283"/>
                        <a:pt x="47" y="283"/>
                        <a:pt x="47" y="283"/>
                      </a:cubicBezTo>
                      <a:cubicBezTo>
                        <a:pt x="47" y="282"/>
                        <a:pt x="47" y="282"/>
                        <a:pt x="47" y="282"/>
                      </a:cubicBezTo>
                      <a:cubicBezTo>
                        <a:pt x="47" y="281"/>
                        <a:pt x="47" y="281"/>
                        <a:pt x="47" y="281"/>
                      </a:cubicBezTo>
                      <a:cubicBezTo>
                        <a:pt x="47" y="282"/>
                        <a:pt x="47" y="282"/>
                        <a:pt x="47" y="282"/>
                      </a:cubicBezTo>
                      <a:cubicBezTo>
                        <a:pt x="47" y="278"/>
                        <a:pt x="47" y="278"/>
                        <a:pt x="47" y="278"/>
                      </a:cubicBezTo>
                      <a:cubicBezTo>
                        <a:pt x="47" y="274"/>
                        <a:pt x="47" y="270"/>
                        <a:pt x="48" y="266"/>
                      </a:cubicBezTo>
                      <a:cubicBezTo>
                        <a:pt x="49" y="257"/>
                        <a:pt x="51" y="250"/>
                        <a:pt x="54" y="243"/>
                      </a:cubicBezTo>
                      <a:cubicBezTo>
                        <a:pt x="56" y="240"/>
                        <a:pt x="58" y="236"/>
                        <a:pt x="60" y="233"/>
                      </a:cubicBezTo>
                      <a:cubicBezTo>
                        <a:pt x="62" y="230"/>
                        <a:pt x="64" y="227"/>
                        <a:pt x="67" y="225"/>
                      </a:cubicBezTo>
                      <a:cubicBezTo>
                        <a:pt x="73" y="219"/>
                        <a:pt x="80" y="214"/>
                        <a:pt x="87" y="210"/>
                      </a:cubicBezTo>
                      <a:cubicBezTo>
                        <a:pt x="102" y="202"/>
                        <a:pt x="120" y="195"/>
                        <a:pt x="138" y="191"/>
                      </a:cubicBezTo>
                      <a:cubicBezTo>
                        <a:pt x="157" y="186"/>
                        <a:pt x="176" y="182"/>
                        <a:pt x="195" y="179"/>
                      </a:cubicBezTo>
                      <a:cubicBezTo>
                        <a:pt x="214" y="176"/>
                        <a:pt x="233" y="173"/>
                        <a:pt x="252" y="169"/>
                      </a:cubicBezTo>
                      <a:cubicBezTo>
                        <a:pt x="261" y="167"/>
                        <a:pt x="271" y="165"/>
                        <a:pt x="280" y="163"/>
                      </a:cubicBezTo>
                      <a:cubicBezTo>
                        <a:pt x="285" y="162"/>
                        <a:pt x="290" y="160"/>
                        <a:pt x="294" y="159"/>
                      </a:cubicBezTo>
                      <a:cubicBezTo>
                        <a:pt x="299" y="157"/>
                        <a:pt x="304" y="155"/>
                        <a:pt x="308" y="154"/>
                      </a:cubicBezTo>
                      <a:cubicBezTo>
                        <a:pt x="325" y="147"/>
                        <a:pt x="342" y="138"/>
                        <a:pt x="357" y="126"/>
                      </a:cubicBezTo>
                      <a:cubicBezTo>
                        <a:pt x="364" y="120"/>
                        <a:pt x="371" y="113"/>
                        <a:pt x="377" y="105"/>
                      </a:cubicBezTo>
                      <a:cubicBezTo>
                        <a:pt x="379" y="101"/>
                        <a:pt x="382" y="96"/>
                        <a:pt x="383" y="91"/>
                      </a:cubicBezTo>
                      <a:cubicBezTo>
                        <a:pt x="385" y="86"/>
                        <a:pt x="386" y="81"/>
                        <a:pt x="386" y="76"/>
                      </a:cubicBezTo>
                      <a:cubicBezTo>
                        <a:pt x="386" y="71"/>
                        <a:pt x="385" y="66"/>
                        <a:pt x="384" y="61"/>
                      </a:cubicBezTo>
                      <a:close/>
                      <a:moveTo>
                        <a:pt x="249" y="21"/>
                      </a:moveTo>
                      <a:cubicBezTo>
                        <a:pt x="246" y="21"/>
                        <a:pt x="244" y="19"/>
                        <a:pt x="244" y="16"/>
                      </a:cubicBezTo>
                      <a:cubicBezTo>
                        <a:pt x="244" y="13"/>
                        <a:pt x="246" y="10"/>
                        <a:pt x="249" y="10"/>
                      </a:cubicBezTo>
                      <a:cubicBezTo>
                        <a:pt x="252" y="10"/>
                        <a:pt x="255" y="13"/>
                        <a:pt x="255" y="16"/>
                      </a:cubicBezTo>
                      <a:cubicBezTo>
                        <a:pt x="255" y="19"/>
                        <a:pt x="252" y="21"/>
                        <a:pt x="249" y="21"/>
                      </a:cubicBez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grpSp>
          <p:grpSp>
            <p:nvGrpSpPr>
              <p:cNvPr id="107" name="Google Shape;107;p5"/>
              <p:cNvGrpSpPr/>
              <p:nvPr/>
            </p:nvGrpSpPr>
            <p:grpSpPr>
              <a:xfrm>
                <a:off x="3105150" y="1266825"/>
                <a:ext cx="5737225" cy="4810125"/>
                <a:chOff x="3105150" y="1266825"/>
                <a:chExt cx="5737225" cy="4810125"/>
              </a:xfrm>
            </p:grpSpPr>
            <p:sp>
              <p:nvSpPr>
                <p:cNvPr id="108" name="Google Shape;108;p5"/>
                <p:cNvSpPr/>
                <p:nvPr/>
              </p:nvSpPr>
              <p:spPr>
                <a:xfrm>
                  <a:off x="3656012" y="1725613"/>
                  <a:ext cx="1430338" cy="630238"/>
                </a:xfrm>
                <a:custGeom>
                  <a:avLst/>
                  <a:gdLst/>
                  <a:ahLst/>
                  <a:cxnLst/>
                  <a:rect l="l" t="t" r="r" b="b"/>
                  <a:pathLst>
                    <a:path w="381" h="168" extrusionOk="0">
                      <a:moveTo>
                        <a:pt x="75" y="168"/>
                      </a:moveTo>
                      <a:cubicBezTo>
                        <a:pt x="49" y="148"/>
                        <a:pt x="24" y="126"/>
                        <a:pt x="0" y="103"/>
                      </a:cubicBezTo>
                      <a:cubicBezTo>
                        <a:pt x="123" y="72"/>
                        <a:pt x="282" y="29"/>
                        <a:pt x="381" y="0"/>
                      </a:cubicBezTo>
                      <a:cubicBezTo>
                        <a:pt x="373" y="17"/>
                        <a:pt x="368" y="35"/>
                        <a:pt x="367" y="54"/>
                      </a:cubicBezTo>
                      <a:cubicBezTo>
                        <a:pt x="289" y="87"/>
                        <a:pt x="177" y="132"/>
                        <a:pt x="75" y="168"/>
                      </a:cubicBez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09" name="Google Shape;109;p5"/>
                <p:cNvSpPr/>
                <p:nvPr/>
              </p:nvSpPr>
              <p:spPr>
                <a:xfrm>
                  <a:off x="3344862" y="1574800"/>
                  <a:ext cx="1768475" cy="492125"/>
                </a:xfrm>
                <a:custGeom>
                  <a:avLst/>
                  <a:gdLst/>
                  <a:ahLst/>
                  <a:cxnLst/>
                  <a:rect l="l" t="t" r="r" b="b"/>
                  <a:pathLst>
                    <a:path w="471" h="131" extrusionOk="0">
                      <a:moveTo>
                        <a:pt x="71" y="131"/>
                      </a:moveTo>
                      <a:cubicBezTo>
                        <a:pt x="46" y="106"/>
                        <a:pt x="22" y="80"/>
                        <a:pt x="0" y="53"/>
                      </a:cubicBezTo>
                      <a:cubicBezTo>
                        <a:pt x="438" y="1"/>
                        <a:pt x="438" y="1"/>
                        <a:pt x="438" y="1"/>
                      </a:cubicBezTo>
                      <a:cubicBezTo>
                        <a:pt x="449" y="0"/>
                        <a:pt x="449" y="0"/>
                        <a:pt x="449" y="0"/>
                      </a:cubicBezTo>
                      <a:cubicBezTo>
                        <a:pt x="461" y="1"/>
                        <a:pt x="471" y="11"/>
                        <a:pt x="470" y="23"/>
                      </a:cubicBezTo>
                      <a:cubicBezTo>
                        <a:pt x="369" y="53"/>
                        <a:pt x="199" y="99"/>
                        <a:pt x="71" y="131"/>
                      </a:cubicBez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10" name="Google Shape;110;p5"/>
                <p:cNvSpPr/>
                <p:nvPr/>
              </p:nvSpPr>
              <p:spPr>
                <a:xfrm>
                  <a:off x="4332287" y="2198688"/>
                  <a:ext cx="849313" cy="574675"/>
                </a:xfrm>
                <a:custGeom>
                  <a:avLst/>
                  <a:gdLst/>
                  <a:ahLst/>
                  <a:cxnLst/>
                  <a:rect l="l" t="t" r="r" b="b"/>
                  <a:pathLst>
                    <a:path w="226" h="153" extrusionOk="0">
                      <a:moveTo>
                        <a:pt x="93" y="153"/>
                      </a:moveTo>
                      <a:cubicBezTo>
                        <a:pt x="60" y="144"/>
                        <a:pt x="30" y="128"/>
                        <a:pt x="0" y="111"/>
                      </a:cubicBezTo>
                      <a:cubicBezTo>
                        <a:pt x="199" y="0"/>
                        <a:pt x="199" y="0"/>
                        <a:pt x="199" y="0"/>
                      </a:cubicBezTo>
                      <a:cubicBezTo>
                        <a:pt x="206" y="16"/>
                        <a:pt x="215" y="30"/>
                        <a:pt x="226" y="43"/>
                      </a:cubicBezTo>
                      <a:cubicBezTo>
                        <a:pt x="186" y="76"/>
                        <a:pt x="133" y="121"/>
                        <a:pt x="93" y="153"/>
                      </a:cubicBez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11" name="Google Shape;111;p5"/>
                <p:cNvSpPr/>
                <p:nvPr/>
              </p:nvSpPr>
              <p:spPr>
                <a:xfrm>
                  <a:off x="3990975" y="1987550"/>
                  <a:ext cx="1069975" cy="598488"/>
                </a:xfrm>
                <a:custGeom>
                  <a:avLst/>
                  <a:gdLst/>
                  <a:ahLst/>
                  <a:cxnLst/>
                  <a:rect l="l" t="t" r="r" b="b"/>
                  <a:pathLst>
                    <a:path w="285" h="159" extrusionOk="0">
                      <a:moveTo>
                        <a:pt x="77" y="159"/>
                      </a:moveTo>
                      <a:cubicBezTo>
                        <a:pt x="50" y="144"/>
                        <a:pt x="25" y="126"/>
                        <a:pt x="0" y="108"/>
                      </a:cubicBezTo>
                      <a:cubicBezTo>
                        <a:pt x="97" y="74"/>
                        <a:pt x="202" y="31"/>
                        <a:pt x="277" y="0"/>
                      </a:cubicBezTo>
                      <a:cubicBezTo>
                        <a:pt x="278" y="14"/>
                        <a:pt x="280" y="29"/>
                        <a:pt x="285" y="43"/>
                      </a:cubicBezTo>
                      <a:lnTo>
                        <a:pt x="77" y="159"/>
                      </a:ln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12" name="Google Shape;112;p5"/>
                <p:cNvSpPr/>
                <p:nvPr/>
              </p:nvSpPr>
              <p:spPr>
                <a:xfrm>
                  <a:off x="4749800" y="2397125"/>
                  <a:ext cx="577850" cy="425450"/>
                </a:xfrm>
                <a:custGeom>
                  <a:avLst/>
                  <a:gdLst/>
                  <a:ahLst/>
                  <a:cxnLst/>
                  <a:rect l="l" t="t" r="r" b="b"/>
                  <a:pathLst>
                    <a:path w="154" h="113" extrusionOk="0">
                      <a:moveTo>
                        <a:pt x="0" y="104"/>
                      </a:moveTo>
                      <a:cubicBezTo>
                        <a:pt x="38" y="72"/>
                        <a:pt x="88" y="31"/>
                        <a:pt x="125" y="0"/>
                      </a:cubicBezTo>
                      <a:cubicBezTo>
                        <a:pt x="134" y="8"/>
                        <a:pt x="143" y="14"/>
                        <a:pt x="154" y="20"/>
                      </a:cubicBezTo>
                      <a:cubicBezTo>
                        <a:pt x="83" y="113"/>
                        <a:pt x="83" y="113"/>
                        <a:pt x="83" y="113"/>
                      </a:cubicBezTo>
                      <a:cubicBezTo>
                        <a:pt x="81" y="113"/>
                        <a:pt x="25" y="110"/>
                        <a:pt x="0" y="104"/>
                      </a:cubicBez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13" name="Google Shape;113;p5"/>
                <p:cNvSpPr/>
                <p:nvPr/>
              </p:nvSpPr>
              <p:spPr>
                <a:xfrm>
                  <a:off x="5495925" y="2536825"/>
                  <a:ext cx="225425" cy="346075"/>
                </a:xfrm>
                <a:custGeom>
                  <a:avLst/>
                  <a:gdLst/>
                  <a:ahLst/>
                  <a:cxnLst/>
                  <a:rect l="l" t="t" r="r" b="b"/>
                  <a:pathLst>
                    <a:path w="60" h="92" extrusionOk="0">
                      <a:moveTo>
                        <a:pt x="53" y="92"/>
                      </a:moveTo>
                      <a:cubicBezTo>
                        <a:pt x="36" y="89"/>
                        <a:pt x="18" y="85"/>
                        <a:pt x="0" y="83"/>
                      </a:cubicBezTo>
                      <a:cubicBezTo>
                        <a:pt x="25" y="3"/>
                        <a:pt x="25" y="3"/>
                        <a:pt x="25" y="3"/>
                      </a:cubicBezTo>
                      <a:cubicBezTo>
                        <a:pt x="37" y="3"/>
                        <a:pt x="49" y="2"/>
                        <a:pt x="60" y="0"/>
                      </a:cubicBezTo>
                      <a:lnTo>
                        <a:pt x="53" y="92"/>
                      </a:ln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14" name="Google Shape;114;p5"/>
                <p:cNvSpPr/>
                <p:nvPr/>
              </p:nvSpPr>
              <p:spPr>
                <a:xfrm>
                  <a:off x="5127625" y="2498725"/>
                  <a:ext cx="409575" cy="342900"/>
                </a:xfrm>
                <a:custGeom>
                  <a:avLst/>
                  <a:gdLst/>
                  <a:ahLst/>
                  <a:cxnLst/>
                  <a:rect l="l" t="t" r="r" b="b"/>
                  <a:pathLst>
                    <a:path w="109" h="91" extrusionOk="0">
                      <a:moveTo>
                        <a:pt x="84" y="91"/>
                      </a:moveTo>
                      <a:cubicBezTo>
                        <a:pt x="57" y="88"/>
                        <a:pt x="28" y="86"/>
                        <a:pt x="0" y="86"/>
                      </a:cubicBezTo>
                      <a:cubicBezTo>
                        <a:pt x="66" y="0"/>
                        <a:pt x="66" y="0"/>
                        <a:pt x="66" y="0"/>
                      </a:cubicBezTo>
                      <a:cubicBezTo>
                        <a:pt x="79" y="6"/>
                        <a:pt x="94" y="10"/>
                        <a:pt x="109" y="12"/>
                      </a:cubicBezTo>
                      <a:lnTo>
                        <a:pt x="84" y="91"/>
                      </a:ln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15" name="Google Shape;115;p5"/>
                <p:cNvSpPr/>
                <p:nvPr/>
              </p:nvSpPr>
              <p:spPr>
                <a:xfrm>
                  <a:off x="5748337" y="2495550"/>
                  <a:ext cx="104775" cy="477838"/>
                </a:xfrm>
                <a:custGeom>
                  <a:avLst/>
                  <a:gdLst/>
                  <a:ahLst/>
                  <a:cxnLst/>
                  <a:rect l="l" t="t" r="r" b="b"/>
                  <a:pathLst>
                    <a:path w="28" h="127" extrusionOk="0">
                      <a:moveTo>
                        <a:pt x="28" y="55"/>
                      </a:moveTo>
                      <a:cubicBezTo>
                        <a:pt x="27" y="0"/>
                        <a:pt x="27" y="0"/>
                        <a:pt x="27" y="0"/>
                      </a:cubicBezTo>
                      <a:cubicBezTo>
                        <a:pt x="21" y="3"/>
                        <a:pt x="14" y="6"/>
                        <a:pt x="8" y="8"/>
                      </a:cubicBezTo>
                      <a:cubicBezTo>
                        <a:pt x="0" y="107"/>
                        <a:pt x="0" y="107"/>
                        <a:pt x="0" y="107"/>
                      </a:cubicBezTo>
                      <a:cubicBezTo>
                        <a:pt x="11" y="111"/>
                        <a:pt x="18" y="114"/>
                        <a:pt x="28" y="127"/>
                      </a:cubicBezTo>
                      <a:lnTo>
                        <a:pt x="28" y="55"/>
                      </a:ln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16" name="Google Shape;116;p5"/>
                <p:cNvSpPr/>
                <p:nvPr/>
              </p:nvSpPr>
              <p:spPr>
                <a:xfrm>
                  <a:off x="3105150" y="1374775"/>
                  <a:ext cx="2744788" cy="1120775"/>
                </a:xfrm>
                <a:custGeom>
                  <a:avLst/>
                  <a:gdLst/>
                  <a:ahLst/>
                  <a:cxnLst/>
                  <a:rect l="l" t="t" r="r" b="b"/>
                  <a:pathLst>
                    <a:path w="731" h="298" extrusionOk="0">
                      <a:moveTo>
                        <a:pt x="731" y="251"/>
                      </a:moveTo>
                      <a:cubicBezTo>
                        <a:pt x="712" y="265"/>
                        <a:pt x="690" y="272"/>
                        <a:pt x="667" y="272"/>
                      </a:cubicBezTo>
                      <a:cubicBezTo>
                        <a:pt x="638" y="271"/>
                        <a:pt x="610" y="258"/>
                        <a:pt x="591" y="236"/>
                      </a:cubicBezTo>
                      <a:cubicBezTo>
                        <a:pt x="570" y="213"/>
                        <a:pt x="561" y="181"/>
                        <a:pt x="567" y="151"/>
                      </a:cubicBezTo>
                      <a:cubicBezTo>
                        <a:pt x="568" y="141"/>
                        <a:pt x="571" y="133"/>
                        <a:pt x="575" y="124"/>
                      </a:cubicBezTo>
                      <a:cubicBezTo>
                        <a:pt x="578" y="116"/>
                        <a:pt x="583" y="108"/>
                        <a:pt x="587" y="100"/>
                      </a:cubicBezTo>
                      <a:cubicBezTo>
                        <a:pt x="594" y="85"/>
                        <a:pt x="595" y="67"/>
                        <a:pt x="590" y="50"/>
                      </a:cubicBezTo>
                      <a:cubicBezTo>
                        <a:pt x="581" y="22"/>
                        <a:pt x="555" y="2"/>
                        <a:pt x="526" y="0"/>
                      </a:cubicBezTo>
                      <a:cubicBezTo>
                        <a:pt x="511" y="1"/>
                        <a:pt x="511" y="1"/>
                        <a:pt x="511" y="1"/>
                      </a:cubicBezTo>
                      <a:cubicBezTo>
                        <a:pt x="0" y="18"/>
                        <a:pt x="0" y="18"/>
                        <a:pt x="0" y="18"/>
                      </a:cubicBezTo>
                      <a:cubicBezTo>
                        <a:pt x="9" y="32"/>
                        <a:pt x="26" y="59"/>
                        <a:pt x="53" y="93"/>
                      </a:cubicBezTo>
                      <a:cubicBezTo>
                        <a:pt x="500" y="40"/>
                        <a:pt x="500" y="40"/>
                        <a:pt x="500" y="40"/>
                      </a:cubicBezTo>
                      <a:cubicBezTo>
                        <a:pt x="513" y="38"/>
                        <a:pt x="513" y="38"/>
                        <a:pt x="513" y="38"/>
                      </a:cubicBezTo>
                      <a:cubicBezTo>
                        <a:pt x="513" y="38"/>
                        <a:pt x="513" y="38"/>
                        <a:pt x="513" y="38"/>
                      </a:cubicBezTo>
                      <a:cubicBezTo>
                        <a:pt x="537" y="39"/>
                        <a:pt x="554" y="65"/>
                        <a:pt x="546" y="87"/>
                      </a:cubicBezTo>
                      <a:cubicBezTo>
                        <a:pt x="545" y="88"/>
                        <a:pt x="545" y="88"/>
                        <a:pt x="545" y="88"/>
                      </a:cubicBezTo>
                      <a:cubicBezTo>
                        <a:pt x="541" y="100"/>
                        <a:pt x="535" y="111"/>
                        <a:pt x="532" y="124"/>
                      </a:cubicBezTo>
                      <a:cubicBezTo>
                        <a:pt x="529" y="137"/>
                        <a:pt x="527" y="150"/>
                        <a:pt x="528" y="163"/>
                      </a:cubicBezTo>
                      <a:cubicBezTo>
                        <a:pt x="529" y="199"/>
                        <a:pt x="545" y="235"/>
                        <a:pt x="571" y="260"/>
                      </a:cubicBezTo>
                      <a:cubicBezTo>
                        <a:pt x="597" y="284"/>
                        <a:pt x="632" y="298"/>
                        <a:pt x="667" y="298"/>
                      </a:cubicBezTo>
                      <a:cubicBezTo>
                        <a:pt x="683" y="298"/>
                        <a:pt x="701" y="296"/>
                        <a:pt x="716" y="289"/>
                      </a:cubicBezTo>
                      <a:cubicBezTo>
                        <a:pt x="721" y="287"/>
                        <a:pt x="726" y="284"/>
                        <a:pt x="731" y="281"/>
                      </a:cubicBezTo>
                      <a:lnTo>
                        <a:pt x="731" y="251"/>
                      </a:ln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17" name="Google Shape;117;p5"/>
                <p:cNvSpPr/>
                <p:nvPr/>
              </p:nvSpPr>
              <p:spPr>
                <a:xfrm>
                  <a:off x="6859587" y="1725613"/>
                  <a:ext cx="1430338" cy="630238"/>
                </a:xfrm>
                <a:custGeom>
                  <a:avLst/>
                  <a:gdLst/>
                  <a:ahLst/>
                  <a:cxnLst/>
                  <a:rect l="l" t="t" r="r" b="b"/>
                  <a:pathLst>
                    <a:path w="381" h="168" extrusionOk="0">
                      <a:moveTo>
                        <a:pt x="306" y="168"/>
                      </a:moveTo>
                      <a:cubicBezTo>
                        <a:pt x="332" y="148"/>
                        <a:pt x="357" y="126"/>
                        <a:pt x="381" y="103"/>
                      </a:cubicBezTo>
                      <a:cubicBezTo>
                        <a:pt x="258" y="72"/>
                        <a:pt x="99" y="29"/>
                        <a:pt x="0" y="0"/>
                      </a:cubicBezTo>
                      <a:cubicBezTo>
                        <a:pt x="8" y="17"/>
                        <a:pt x="13" y="35"/>
                        <a:pt x="14" y="54"/>
                      </a:cubicBezTo>
                      <a:cubicBezTo>
                        <a:pt x="92" y="87"/>
                        <a:pt x="204" y="132"/>
                        <a:pt x="306" y="168"/>
                      </a:cubicBez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18" name="Google Shape;118;p5"/>
                <p:cNvSpPr/>
                <p:nvPr/>
              </p:nvSpPr>
              <p:spPr>
                <a:xfrm>
                  <a:off x="6832600" y="1574800"/>
                  <a:ext cx="1768475" cy="492125"/>
                </a:xfrm>
                <a:custGeom>
                  <a:avLst/>
                  <a:gdLst/>
                  <a:ahLst/>
                  <a:cxnLst/>
                  <a:rect l="l" t="t" r="r" b="b"/>
                  <a:pathLst>
                    <a:path w="471" h="131" extrusionOk="0">
                      <a:moveTo>
                        <a:pt x="400" y="131"/>
                      </a:moveTo>
                      <a:cubicBezTo>
                        <a:pt x="425" y="106"/>
                        <a:pt x="449" y="80"/>
                        <a:pt x="471" y="53"/>
                      </a:cubicBezTo>
                      <a:cubicBezTo>
                        <a:pt x="33" y="1"/>
                        <a:pt x="33" y="1"/>
                        <a:pt x="33" y="1"/>
                      </a:cubicBezTo>
                      <a:cubicBezTo>
                        <a:pt x="22" y="0"/>
                        <a:pt x="22" y="0"/>
                        <a:pt x="22" y="0"/>
                      </a:cubicBezTo>
                      <a:cubicBezTo>
                        <a:pt x="10" y="1"/>
                        <a:pt x="0" y="11"/>
                        <a:pt x="1" y="23"/>
                      </a:cubicBezTo>
                      <a:cubicBezTo>
                        <a:pt x="102" y="53"/>
                        <a:pt x="272" y="99"/>
                        <a:pt x="400" y="131"/>
                      </a:cubicBez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19" name="Google Shape;119;p5"/>
                <p:cNvSpPr/>
                <p:nvPr/>
              </p:nvSpPr>
              <p:spPr>
                <a:xfrm>
                  <a:off x="6765925" y="2198688"/>
                  <a:ext cx="847725" cy="574675"/>
                </a:xfrm>
                <a:custGeom>
                  <a:avLst/>
                  <a:gdLst/>
                  <a:ahLst/>
                  <a:cxnLst/>
                  <a:rect l="l" t="t" r="r" b="b"/>
                  <a:pathLst>
                    <a:path w="226" h="153" extrusionOk="0">
                      <a:moveTo>
                        <a:pt x="133" y="153"/>
                      </a:moveTo>
                      <a:cubicBezTo>
                        <a:pt x="166" y="144"/>
                        <a:pt x="196" y="128"/>
                        <a:pt x="226" y="111"/>
                      </a:cubicBezTo>
                      <a:cubicBezTo>
                        <a:pt x="27" y="0"/>
                        <a:pt x="27" y="0"/>
                        <a:pt x="27" y="0"/>
                      </a:cubicBezTo>
                      <a:cubicBezTo>
                        <a:pt x="20" y="16"/>
                        <a:pt x="11" y="30"/>
                        <a:pt x="0" y="43"/>
                      </a:cubicBezTo>
                      <a:cubicBezTo>
                        <a:pt x="40" y="76"/>
                        <a:pt x="93" y="121"/>
                        <a:pt x="133" y="153"/>
                      </a:cubicBez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20" name="Google Shape;120;p5"/>
                <p:cNvSpPr/>
                <p:nvPr/>
              </p:nvSpPr>
              <p:spPr>
                <a:xfrm>
                  <a:off x="6884987" y="1987550"/>
                  <a:ext cx="1069975" cy="598488"/>
                </a:xfrm>
                <a:custGeom>
                  <a:avLst/>
                  <a:gdLst/>
                  <a:ahLst/>
                  <a:cxnLst/>
                  <a:rect l="l" t="t" r="r" b="b"/>
                  <a:pathLst>
                    <a:path w="285" h="159" extrusionOk="0">
                      <a:moveTo>
                        <a:pt x="208" y="159"/>
                      </a:moveTo>
                      <a:cubicBezTo>
                        <a:pt x="235" y="144"/>
                        <a:pt x="260" y="126"/>
                        <a:pt x="285" y="108"/>
                      </a:cubicBezTo>
                      <a:cubicBezTo>
                        <a:pt x="188" y="74"/>
                        <a:pt x="83" y="31"/>
                        <a:pt x="8" y="0"/>
                      </a:cubicBezTo>
                      <a:cubicBezTo>
                        <a:pt x="7" y="14"/>
                        <a:pt x="5" y="29"/>
                        <a:pt x="0" y="43"/>
                      </a:cubicBezTo>
                      <a:lnTo>
                        <a:pt x="208" y="159"/>
                      </a:ln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21" name="Google Shape;121;p5"/>
                <p:cNvSpPr/>
                <p:nvPr/>
              </p:nvSpPr>
              <p:spPr>
                <a:xfrm>
                  <a:off x="6618287" y="2397125"/>
                  <a:ext cx="579438" cy="425450"/>
                </a:xfrm>
                <a:custGeom>
                  <a:avLst/>
                  <a:gdLst/>
                  <a:ahLst/>
                  <a:cxnLst/>
                  <a:rect l="l" t="t" r="r" b="b"/>
                  <a:pathLst>
                    <a:path w="154" h="113" extrusionOk="0">
                      <a:moveTo>
                        <a:pt x="154" y="104"/>
                      </a:moveTo>
                      <a:cubicBezTo>
                        <a:pt x="116" y="72"/>
                        <a:pt x="66" y="31"/>
                        <a:pt x="29" y="0"/>
                      </a:cubicBezTo>
                      <a:cubicBezTo>
                        <a:pt x="20" y="8"/>
                        <a:pt x="11" y="14"/>
                        <a:pt x="0" y="20"/>
                      </a:cubicBezTo>
                      <a:cubicBezTo>
                        <a:pt x="71" y="113"/>
                        <a:pt x="71" y="113"/>
                        <a:pt x="71" y="113"/>
                      </a:cubicBezTo>
                      <a:cubicBezTo>
                        <a:pt x="73" y="113"/>
                        <a:pt x="129" y="110"/>
                        <a:pt x="154" y="104"/>
                      </a:cubicBez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22" name="Google Shape;122;p5"/>
                <p:cNvSpPr/>
                <p:nvPr/>
              </p:nvSpPr>
              <p:spPr>
                <a:xfrm>
                  <a:off x="6224587" y="2536825"/>
                  <a:ext cx="225425" cy="346075"/>
                </a:xfrm>
                <a:custGeom>
                  <a:avLst/>
                  <a:gdLst/>
                  <a:ahLst/>
                  <a:cxnLst/>
                  <a:rect l="l" t="t" r="r" b="b"/>
                  <a:pathLst>
                    <a:path w="60" h="92" extrusionOk="0">
                      <a:moveTo>
                        <a:pt x="7" y="92"/>
                      </a:moveTo>
                      <a:cubicBezTo>
                        <a:pt x="24" y="89"/>
                        <a:pt x="42" y="85"/>
                        <a:pt x="60" y="83"/>
                      </a:cubicBezTo>
                      <a:cubicBezTo>
                        <a:pt x="35" y="3"/>
                        <a:pt x="35" y="3"/>
                        <a:pt x="35" y="3"/>
                      </a:cubicBezTo>
                      <a:cubicBezTo>
                        <a:pt x="23" y="3"/>
                        <a:pt x="11" y="2"/>
                        <a:pt x="0" y="0"/>
                      </a:cubicBezTo>
                      <a:lnTo>
                        <a:pt x="7" y="92"/>
                      </a:ln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23" name="Google Shape;123;p5"/>
                <p:cNvSpPr/>
                <p:nvPr/>
              </p:nvSpPr>
              <p:spPr>
                <a:xfrm>
                  <a:off x="6408737" y="2498725"/>
                  <a:ext cx="409575" cy="342900"/>
                </a:xfrm>
                <a:custGeom>
                  <a:avLst/>
                  <a:gdLst/>
                  <a:ahLst/>
                  <a:cxnLst/>
                  <a:rect l="l" t="t" r="r" b="b"/>
                  <a:pathLst>
                    <a:path w="109" h="91" extrusionOk="0">
                      <a:moveTo>
                        <a:pt x="25" y="91"/>
                      </a:moveTo>
                      <a:cubicBezTo>
                        <a:pt x="52" y="88"/>
                        <a:pt x="81" y="86"/>
                        <a:pt x="109" y="86"/>
                      </a:cubicBezTo>
                      <a:cubicBezTo>
                        <a:pt x="43" y="0"/>
                        <a:pt x="43" y="0"/>
                        <a:pt x="43" y="0"/>
                      </a:cubicBezTo>
                      <a:cubicBezTo>
                        <a:pt x="30" y="6"/>
                        <a:pt x="15" y="10"/>
                        <a:pt x="0" y="12"/>
                      </a:cubicBezTo>
                      <a:lnTo>
                        <a:pt x="25" y="91"/>
                      </a:ln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24" name="Google Shape;124;p5"/>
                <p:cNvSpPr/>
                <p:nvPr/>
              </p:nvSpPr>
              <p:spPr>
                <a:xfrm>
                  <a:off x="6092825" y="2495550"/>
                  <a:ext cx="106363" cy="477838"/>
                </a:xfrm>
                <a:custGeom>
                  <a:avLst/>
                  <a:gdLst/>
                  <a:ahLst/>
                  <a:cxnLst/>
                  <a:rect l="l" t="t" r="r" b="b"/>
                  <a:pathLst>
                    <a:path w="28" h="127" extrusionOk="0">
                      <a:moveTo>
                        <a:pt x="0" y="55"/>
                      </a:moveTo>
                      <a:cubicBezTo>
                        <a:pt x="1" y="0"/>
                        <a:pt x="1" y="0"/>
                        <a:pt x="1" y="0"/>
                      </a:cubicBezTo>
                      <a:cubicBezTo>
                        <a:pt x="7" y="3"/>
                        <a:pt x="14" y="6"/>
                        <a:pt x="20" y="8"/>
                      </a:cubicBezTo>
                      <a:cubicBezTo>
                        <a:pt x="28" y="107"/>
                        <a:pt x="28" y="107"/>
                        <a:pt x="28" y="107"/>
                      </a:cubicBezTo>
                      <a:cubicBezTo>
                        <a:pt x="17" y="111"/>
                        <a:pt x="10" y="114"/>
                        <a:pt x="0" y="127"/>
                      </a:cubicBezTo>
                      <a:lnTo>
                        <a:pt x="0" y="55"/>
                      </a:ln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25" name="Google Shape;125;p5"/>
                <p:cNvSpPr/>
                <p:nvPr/>
              </p:nvSpPr>
              <p:spPr>
                <a:xfrm>
                  <a:off x="6097587" y="1374775"/>
                  <a:ext cx="2744788" cy="1120775"/>
                </a:xfrm>
                <a:custGeom>
                  <a:avLst/>
                  <a:gdLst/>
                  <a:ahLst/>
                  <a:cxnLst/>
                  <a:rect l="l" t="t" r="r" b="b"/>
                  <a:pathLst>
                    <a:path w="731" h="298" extrusionOk="0">
                      <a:moveTo>
                        <a:pt x="0" y="251"/>
                      </a:moveTo>
                      <a:cubicBezTo>
                        <a:pt x="19" y="265"/>
                        <a:pt x="41" y="272"/>
                        <a:pt x="64" y="272"/>
                      </a:cubicBezTo>
                      <a:cubicBezTo>
                        <a:pt x="93" y="271"/>
                        <a:pt x="121" y="258"/>
                        <a:pt x="140" y="236"/>
                      </a:cubicBezTo>
                      <a:cubicBezTo>
                        <a:pt x="161" y="213"/>
                        <a:pt x="170" y="181"/>
                        <a:pt x="164" y="151"/>
                      </a:cubicBezTo>
                      <a:cubicBezTo>
                        <a:pt x="163" y="141"/>
                        <a:pt x="160" y="133"/>
                        <a:pt x="156" y="124"/>
                      </a:cubicBezTo>
                      <a:cubicBezTo>
                        <a:pt x="153" y="116"/>
                        <a:pt x="148" y="108"/>
                        <a:pt x="144" y="100"/>
                      </a:cubicBezTo>
                      <a:cubicBezTo>
                        <a:pt x="137" y="85"/>
                        <a:pt x="136" y="67"/>
                        <a:pt x="141" y="50"/>
                      </a:cubicBezTo>
                      <a:cubicBezTo>
                        <a:pt x="150" y="22"/>
                        <a:pt x="176" y="2"/>
                        <a:pt x="205" y="0"/>
                      </a:cubicBezTo>
                      <a:cubicBezTo>
                        <a:pt x="220" y="1"/>
                        <a:pt x="220" y="1"/>
                        <a:pt x="220" y="1"/>
                      </a:cubicBezTo>
                      <a:cubicBezTo>
                        <a:pt x="731" y="18"/>
                        <a:pt x="731" y="18"/>
                        <a:pt x="731" y="18"/>
                      </a:cubicBezTo>
                      <a:cubicBezTo>
                        <a:pt x="722" y="32"/>
                        <a:pt x="705" y="59"/>
                        <a:pt x="678" y="93"/>
                      </a:cubicBezTo>
                      <a:cubicBezTo>
                        <a:pt x="231" y="40"/>
                        <a:pt x="231" y="40"/>
                        <a:pt x="231" y="40"/>
                      </a:cubicBezTo>
                      <a:cubicBezTo>
                        <a:pt x="218" y="38"/>
                        <a:pt x="218" y="38"/>
                        <a:pt x="218" y="38"/>
                      </a:cubicBezTo>
                      <a:cubicBezTo>
                        <a:pt x="218" y="38"/>
                        <a:pt x="218" y="38"/>
                        <a:pt x="218" y="38"/>
                      </a:cubicBezTo>
                      <a:cubicBezTo>
                        <a:pt x="194" y="39"/>
                        <a:pt x="177" y="65"/>
                        <a:pt x="185" y="87"/>
                      </a:cubicBezTo>
                      <a:cubicBezTo>
                        <a:pt x="186" y="88"/>
                        <a:pt x="186" y="88"/>
                        <a:pt x="186" y="88"/>
                      </a:cubicBezTo>
                      <a:cubicBezTo>
                        <a:pt x="190" y="100"/>
                        <a:pt x="196" y="111"/>
                        <a:pt x="199" y="124"/>
                      </a:cubicBezTo>
                      <a:cubicBezTo>
                        <a:pt x="202" y="137"/>
                        <a:pt x="204" y="150"/>
                        <a:pt x="203" y="163"/>
                      </a:cubicBezTo>
                      <a:cubicBezTo>
                        <a:pt x="202" y="199"/>
                        <a:pt x="186" y="235"/>
                        <a:pt x="160" y="260"/>
                      </a:cubicBezTo>
                      <a:cubicBezTo>
                        <a:pt x="134" y="284"/>
                        <a:pt x="99" y="298"/>
                        <a:pt x="64" y="298"/>
                      </a:cubicBezTo>
                      <a:cubicBezTo>
                        <a:pt x="48" y="298"/>
                        <a:pt x="30" y="296"/>
                        <a:pt x="15" y="289"/>
                      </a:cubicBezTo>
                      <a:cubicBezTo>
                        <a:pt x="10" y="287"/>
                        <a:pt x="5" y="284"/>
                        <a:pt x="0" y="281"/>
                      </a:cubicBezTo>
                      <a:lnTo>
                        <a:pt x="0" y="251"/>
                      </a:ln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grpSp>
              <p:nvGrpSpPr>
                <p:cNvPr id="126" name="Google Shape;126;p5"/>
                <p:cNvGrpSpPr/>
                <p:nvPr/>
              </p:nvGrpSpPr>
              <p:grpSpPr>
                <a:xfrm>
                  <a:off x="5897562" y="1962150"/>
                  <a:ext cx="150813" cy="4114800"/>
                  <a:chOff x="5897562" y="1962150"/>
                  <a:chExt cx="150813" cy="4114800"/>
                </a:xfrm>
              </p:grpSpPr>
              <p:sp>
                <p:nvSpPr>
                  <p:cNvPr id="127" name="Google Shape;127;p5"/>
                  <p:cNvSpPr/>
                  <p:nvPr/>
                </p:nvSpPr>
                <p:spPr>
                  <a:xfrm>
                    <a:off x="5938837" y="5235575"/>
                    <a:ext cx="68263" cy="841375"/>
                  </a:xfrm>
                  <a:custGeom>
                    <a:avLst/>
                    <a:gdLst/>
                    <a:ahLst/>
                    <a:cxnLst/>
                    <a:rect l="l" t="t" r="r" b="b"/>
                    <a:pathLst>
                      <a:path w="18" h="224" extrusionOk="0">
                        <a:moveTo>
                          <a:pt x="0" y="11"/>
                        </a:moveTo>
                        <a:cubicBezTo>
                          <a:pt x="0" y="13"/>
                          <a:pt x="0" y="16"/>
                          <a:pt x="0" y="19"/>
                        </a:cubicBezTo>
                        <a:cubicBezTo>
                          <a:pt x="1" y="80"/>
                          <a:pt x="2" y="131"/>
                          <a:pt x="2" y="167"/>
                        </a:cubicBezTo>
                        <a:cubicBezTo>
                          <a:pt x="2" y="176"/>
                          <a:pt x="2" y="184"/>
                          <a:pt x="3" y="191"/>
                        </a:cubicBezTo>
                        <a:cubicBezTo>
                          <a:pt x="3" y="198"/>
                          <a:pt x="4" y="204"/>
                          <a:pt x="5" y="209"/>
                        </a:cubicBezTo>
                        <a:cubicBezTo>
                          <a:pt x="7" y="219"/>
                          <a:pt x="9" y="224"/>
                          <a:pt x="9" y="224"/>
                        </a:cubicBezTo>
                        <a:cubicBezTo>
                          <a:pt x="9" y="224"/>
                          <a:pt x="11" y="219"/>
                          <a:pt x="13" y="209"/>
                        </a:cubicBezTo>
                        <a:cubicBezTo>
                          <a:pt x="14" y="204"/>
                          <a:pt x="15" y="198"/>
                          <a:pt x="15" y="191"/>
                        </a:cubicBezTo>
                        <a:cubicBezTo>
                          <a:pt x="16" y="184"/>
                          <a:pt x="16" y="176"/>
                          <a:pt x="16" y="167"/>
                        </a:cubicBezTo>
                        <a:cubicBezTo>
                          <a:pt x="16" y="131"/>
                          <a:pt x="17" y="80"/>
                          <a:pt x="18" y="19"/>
                        </a:cubicBezTo>
                        <a:cubicBezTo>
                          <a:pt x="18" y="13"/>
                          <a:pt x="18" y="6"/>
                          <a:pt x="18" y="0"/>
                        </a:cubicBezTo>
                        <a:cubicBezTo>
                          <a:pt x="11" y="4"/>
                          <a:pt x="5" y="7"/>
                          <a:pt x="0" y="11"/>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28" name="Google Shape;128;p5"/>
                  <p:cNvSpPr/>
                  <p:nvPr/>
                </p:nvSpPr>
                <p:spPr>
                  <a:xfrm>
                    <a:off x="5916612" y="3644900"/>
                    <a:ext cx="112713" cy="650875"/>
                  </a:xfrm>
                  <a:custGeom>
                    <a:avLst/>
                    <a:gdLst/>
                    <a:ahLst/>
                    <a:cxnLst/>
                    <a:rect l="l" t="t" r="r" b="b"/>
                    <a:pathLst>
                      <a:path w="30" h="173" extrusionOk="0">
                        <a:moveTo>
                          <a:pt x="2" y="173"/>
                        </a:moveTo>
                        <a:cubicBezTo>
                          <a:pt x="6" y="171"/>
                          <a:pt x="10" y="169"/>
                          <a:pt x="14" y="167"/>
                        </a:cubicBezTo>
                        <a:cubicBezTo>
                          <a:pt x="19" y="164"/>
                          <a:pt x="23" y="162"/>
                          <a:pt x="28" y="159"/>
                        </a:cubicBezTo>
                        <a:cubicBezTo>
                          <a:pt x="28" y="144"/>
                          <a:pt x="29" y="128"/>
                          <a:pt x="29" y="113"/>
                        </a:cubicBezTo>
                        <a:cubicBezTo>
                          <a:pt x="29" y="75"/>
                          <a:pt x="30" y="38"/>
                          <a:pt x="30" y="0"/>
                        </a:cubicBezTo>
                        <a:cubicBezTo>
                          <a:pt x="24" y="1"/>
                          <a:pt x="18" y="3"/>
                          <a:pt x="12" y="4"/>
                        </a:cubicBezTo>
                        <a:cubicBezTo>
                          <a:pt x="8" y="5"/>
                          <a:pt x="4" y="6"/>
                          <a:pt x="0" y="7"/>
                        </a:cubicBezTo>
                        <a:cubicBezTo>
                          <a:pt x="0" y="43"/>
                          <a:pt x="1" y="78"/>
                          <a:pt x="1" y="113"/>
                        </a:cubicBezTo>
                        <a:cubicBezTo>
                          <a:pt x="1" y="133"/>
                          <a:pt x="2" y="153"/>
                          <a:pt x="2" y="173"/>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29" name="Google Shape;129;p5"/>
                  <p:cNvSpPr/>
                  <p:nvPr/>
                </p:nvSpPr>
                <p:spPr>
                  <a:xfrm>
                    <a:off x="5927725" y="4510088"/>
                    <a:ext cx="90488" cy="563563"/>
                  </a:xfrm>
                  <a:custGeom>
                    <a:avLst/>
                    <a:gdLst/>
                    <a:ahLst/>
                    <a:cxnLst/>
                    <a:rect l="l" t="t" r="r" b="b"/>
                    <a:pathLst>
                      <a:path w="24" h="150" extrusionOk="0">
                        <a:moveTo>
                          <a:pt x="8" y="8"/>
                        </a:moveTo>
                        <a:cubicBezTo>
                          <a:pt x="6" y="9"/>
                          <a:pt x="3" y="10"/>
                          <a:pt x="0" y="12"/>
                        </a:cubicBezTo>
                        <a:cubicBezTo>
                          <a:pt x="1" y="60"/>
                          <a:pt x="1" y="107"/>
                          <a:pt x="2" y="150"/>
                        </a:cubicBezTo>
                        <a:cubicBezTo>
                          <a:pt x="5" y="148"/>
                          <a:pt x="5" y="148"/>
                          <a:pt x="5" y="148"/>
                        </a:cubicBezTo>
                        <a:cubicBezTo>
                          <a:pt x="11" y="145"/>
                          <a:pt x="16" y="141"/>
                          <a:pt x="22" y="137"/>
                        </a:cubicBezTo>
                        <a:cubicBezTo>
                          <a:pt x="23" y="95"/>
                          <a:pt x="23" y="49"/>
                          <a:pt x="24" y="1"/>
                        </a:cubicBezTo>
                        <a:cubicBezTo>
                          <a:pt x="24" y="0"/>
                          <a:pt x="24" y="0"/>
                          <a:pt x="24" y="0"/>
                        </a:cubicBezTo>
                        <a:cubicBezTo>
                          <a:pt x="19" y="3"/>
                          <a:pt x="13" y="5"/>
                          <a:pt x="8" y="8"/>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30" name="Google Shape;130;p5"/>
                  <p:cNvSpPr/>
                  <p:nvPr/>
                </p:nvSpPr>
                <p:spPr>
                  <a:xfrm>
                    <a:off x="5897562" y="1962150"/>
                    <a:ext cx="150813" cy="1468438"/>
                  </a:xfrm>
                  <a:custGeom>
                    <a:avLst/>
                    <a:gdLst/>
                    <a:ahLst/>
                    <a:cxnLst/>
                    <a:rect l="l" t="t" r="r" b="b"/>
                    <a:pathLst>
                      <a:path w="40" h="391" extrusionOk="0">
                        <a:moveTo>
                          <a:pt x="0" y="0"/>
                        </a:moveTo>
                        <a:cubicBezTo>
                          <a:pt x="0" y="27"/>
                          <a:pt x="0" y="56"/>
                          <a:pt x="1" y="86"/>
                        </a:cubicBezTo>
                        <a:cubicBezTo>
                          <a:pt x="1" y="121"/>
                          <a:pt x="1" y="158"/>
                          <a:pt x="2" y="197"/>
                        </a:cubicBezTo>
                        <a:cubicBezTo>
                          <a:pt x="3" y="259"/>
                          <a:pt x="3" y="324"/>
                          <a:pt x="4" y="391"/>
                        </a:cubicBezTo>
                        <a:cubicBezTo>
                          <a:pt x="15" y="388"/>
                          <a:pt x="26" y="387"/>
                          <a:pt x="36" y="386"/>
                        </a:cubicBezTo>
                        <a:cubicBezTo>
                          <a:pt x="37" y="321"/>
                          <a:pt x="37" y="257"/>
                          <a:pt x="38" y="197"/>
                        </a:cubicBezTo>
                        <a:cubicBezTo>
                          <a:pt x="39" y="158"/>
                          <a:pt x="39" y="121"/>
                          <a:pt x="39" y="86"/>
                        </a:cubicBezTo>
                        <a:cubicBezTo>
                          <a:pt x="40" y="56"/>
                          <a:pt x="40" y="27"/>
                          <a:pt x="40" y="0"/>
                        </a:cubicBezTo>
                        <a:cubicBezTo>
                          <a:pt x="0" y="0"/>
                          <a:pt x="0" y="0"/>
                          <a:pt x="0" y="0"/>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grpSp>
            <p:sp>
              <p:nvSpPr>
                <p:cNvPr id="131" name="Google Shape;131;p5"/>
                <p:cNvSpPr/>
                <p:nvPr/>
              </p:nvSpPr>
              <p:spPr>
                <a:xfrm>
                  <a:off x="5748337" y="1789113"/>
                  <a:ext cx="450850" cy="115888"/>
                </a:xfrm>
                <a:custGeom>
                  <a:avLst/>
                  <a:gdLst/>
                  <a:ahLst/>
                  <a:cxnLst/>
                  <a:rect l="l" t="t" r="r" b="b"/>
                  <a:pathLst>
                    <a:path w="120" h="31" extrusionOk="0">
                      <a:moveTo>
                        <a:pt x="104" y="31"/>
                      </a:moveTo>
                      <a:cubicBezTo>
                        <a:pt x="16" y="31"/>
                        <a:pt x="16" y="31"/>
                        <a:pt x="16" y="31"/>
                      </a:cubicBezTo>
                      <a:cubicBezTo>
                        <a:pt x="7" y="31"/>
                        <a:pt x="0" y="24"/>
                        <a:pt x="0" y="16"/>
                      </a:cubicBezTo>
                      <a:cubicBezTo>
                        <a:pt x="0" y="7"/>
                        <a:pt x="7" y="0"/>
                        <a:pt x="16" y="0"/>
                      </a:cubicBezTo>
                      <a:cubicBezTo>
                        <a:pt x="104" y="0"/>
                        <a:pt x="104" y="0"/>
                        <a:pt x="104" y="0"/>
                      </a:cubicBezTo>
                      <a:cubicBezTo>
                        <a:pt x="113" y="0"/>
                        <a:pt x="120" y="7"/>
                        <a:pt x="120" y="16"/>
                      </a:cubicBezTo>
                      <a:cubicBezTo>
                        <a:pt x="120" y="24"/>
                        <a:pt x="113" y="31"/>
                        <a:pt x="104" y="31"/>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32" name="Google Shape;132;p5"/>
                <p:cNvSpPr/>
                <p:nvPr/>
              </p:nvSpPr>
              <p:spPr>
                <a:xfrm>
                  <a:off x="5740400" y="1266825"/>
                  <a:ext cx="465138" cy="469900"/>
                </a:xfrm>
                <a:prstGeom prst="ellipse">
                  <a:avLst/>
                </a:prstGeom>
                <a:solidFill>
                  <a:srgbClr val="6F6799"/>
                </a:solidFill>
                <a:ln>
                  <a:noFill/>
                </a:ln>
              </p:spPr>
              <p:txBody>
                <a:bodyPr spcFirstLastPara="1" wrap="square" lIns="68569" tIns="34275" rIns="68569" bIns="34275" anchor="t" anchorCtr="0">
                  <a:noAutofit/>
                </a:bodyPr>
                <a:lstStyle/>
                <a:p>
                  <a:pPr>
                    <a:buSzPts val="1795"/>
                  </a:pPr>
                  <a:endParaRPr sz="1346">
                    <a:solidFill>
                      <a:schemeClr val="dk1"/>
                    </a:solidFill>
                    <a:latin typeface="Calibri"/>
                    <a:ea typeface="Calibri"/>
                    <a:cs typeface="Calibri"/>
                    <a:sym typeface="Calibri"/>
                  </a:endParaRPr>
                </a:p>
              </p:txBody>
            </p:sp>
            <p:sp>
              <p:nvSpPr>
                <p:cNvPr id="133" name="Google Shape;133;p5"/>
                <p:cNvSpPr/>
                <p:nvPr/>
              </p:nvSpPr>
              <p:spPr>
                <a:xfrm>
                  <a:off x="5608637" y="3960813"/>
                  <a:ext cx="0" cy="4763"/>
                </a:xfrm>
                <a:custGeom>
                  <a:avLst/>
                  <a:gdLst/>
                  <a:ahLst/>
                  <a:cxnLst/>
                  <a:rect l="l" t="t" r="r" b="b"/>
                  <a:pathLst>
                    <a:path w="120000" h="3" extrusionOk="0">
                      <a:moveTo>
                        <a:pt x="0" y="3"/>
                      </a:moveTo>
                      <a:lnTo>
                        <a:pt x="0" y="3"/>
                      </a:lnTo>
                      <a:lnTo>
                        <a:pt x="0" y="0"/>
                      </a:lnTo>
                      <a:lnTo>
                        <a:pt x="0" y="3"/>
                      </a:lnTo>
                      <a:close/>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34" name="Google Shape;134;p5"/>
                <p:cNvSpPr/>
                <p:nvPr/>
              </p:nvSpPr>
              <p:spPr>
                <a:xfrm>
                  <a:off x="5973762" y="5235575"/>
                  <a:ext cx="33338" cy="841375"/>
                </a:xfrm>
                <a:custGeom>
                  <a:avLst/>
                  <a:gdLst/>
                  <a:ahLst/>
                  <a:cxnLst/>
                  <a:rect l="l" t="t" r="r" b="b"/>
                  <a:pathLst>
                    <a:path w="9" h="224" extrusionOk="0">
                      <a:moveTo>
                        <a:pt x="3" y="214"/>
                      </a:moveTo>
                      <a:cubicBezTo>
                        <a:pt x="1" y="221"/>
                        <a:pt x="0" y="224"/>
                        <a:pt x="0" y="224"/>
                      </a:cubicBezTo>
                      <a:cubicBezTo>
                        <a:pt x="0" y="224"/>
                        <a:pt x="0" y="224"/>
                        <a:pt x="0" y="224"/>
                      </a:cubicBezTo>
                      <a:cubicBezTo>
                        <a:pt x="0" y="224"/>
                        <a:pt x="1" y="221"/>
                        <a:pt x="3" y="214"/>
                      </a:cubicBezTo>
                      <a:moveTo>
                        <a:pt x="7" y="171"/>
                      </a:moveTo>
                      <a:cubicBezTo>
                        <a:pt x="7" y="179"/>
                        <a:pt x="7" y="185"/>
                        <a:pt x="6" y="191"/>
                      </a:cubicBezTo>
                      <a:cubicBezTo>
                        <a:pt x="6" y="197"/>
                        <a:pt x="5" y="201"/>
                        <a:pt x="5" y="205"/>
                      </a:cubicBezTo>
                      <a:cubicBezTo>
                        <a:pt x="5" y="201"/>
                        <a:pt x="6" y="197"/>
                        <a:pt x="6" y="191"/>
                      </a:cubicBezTo>
                      <a:cubicBezTo>
                        <a:pt x="7" y="185"/>
                        <a:pt x="7" y="179"/>
                        <a:pt x="7" y="171"/>
                      </a:cubicBezTo>
                      <a:moveTo>
                        <a:pt x="9" y="0"/>
                      </a:moveTo>
                      <a:cubicBezTo>
                        <a:pt x="8" y="1"/>
                        <a:pt x="7" y="1"/>
                        <a:pt x="6" y="2"/>
                      </a:cubicBezTo>
                      <a:cubicBezTo>
                        <a:pt x="7" y="1"/>
                        <a:pt x="8" y="1"/>
                        <a:pt x="9" y="0"/>
                      </a:cubicBezTo>
                      <a:cubicBezTo>
                        <a:pt x="9" y="0"/>
                        <a:pt x="9" y="0"/>
                        <a:pt x="9" y="0"/>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35" name="Google Shape;135;p5"/>
                <p:cNvSpPr/>
                <p:nvPr/>
              </p:nvSpPr>
              <p:spPr>
                <a:xfrm>
                  <a:off x="5973762" y="2292350"/>
                  <a:ext cx="71438" cy="1127125"/>
                </a:xfrm>
                <a:custGeom>
                  <a:avLst/>
                  <a:gdLst/>
                  <a:ahLst/>
                  <a:cxnLst/>
                  <a:rect l="l" t="t" r="r" b="b"/>
                  <a:pathLst>
                    <a:path w="19" h="300" extrusionOk="0">
                      <a:moveTo>
                        <a:pt x="16" y="298"/>
                      </a:moveTo>
                      <a:cubicBezTo>
                        <a:pt x="11" y="298"/>
                        <a:pt x="5" y="299"/>
                        <a:pt x="0" y="300"/>
                      </a:cubicBezTo>
                      <a:cubicBezTo>
                        <a:pt x="0" y="300"/>
                        <a:pt x="0" y="300"/>
                        <a:pt x="0" y="300"/>
                      </a:cubicBezTo>
                      <a:cubicBezTo>
                        <a:pt x="5" y="299"/>
                        <a:pt x="11" y="298"/>
                        <a:pt x="16" y="298"/>
                      </a:cubicBezTo>
                      <a:moveTo>
                        <a:pt x="19" y="0"/>
                      </a:moveTo>
                      <a:cubicBezTo>
                        <a:pt x="19" y="34"/>
                        <a:pt x="19" y="71"/>
                        <a:pt x="18" y="109"/>
                      </a:cubicBezTo>
                      <a:cubicBezTo>
                        <a:pt x="17" y="166"/>
                        <a:pt x="17" y="226"/>
                        <a:pt x="16" y="287"/>
                      </a:cubicBezTo>
                      <a:cubicBezTo>
                        <a:pt x="17" y="226"/>
                        <a:pt x="17" y="166"/>
                        <a:pt x="18" y="109"/>
                      </a:cubicBezTo>
                      <a:cubicBezTo>
                        <a:pt x="19" y="71"/>
                        <a:pt x="19" y="34"/>
                        <a:pt x="19" y="0"/>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36" name="Google Shape;136;p5"/>
                <p:cNvSpPr/>
                <p:nvPr/>
              </p:nvSpPr>
              <p:spPr>
                <a:xfrm>
                  <a:off x="6021387" y="3644900"/>
                  <a:ext cx="7938" cy="598488"/>
                </a:xfrm>
                <a:custGeom>
                  <a:avLst/>
                  <a:gdLst/>
                  <a:ahLst/>
                  <a:cxnLst/>
                  <a:rect l="l" t="t" r="r" b="b"/>
                  <a:pathLst>
                    <a:path w="2" h="159" extrusionOk="0">
                      <a:moveTo>
                        <a:pt x="1" y="122"/>
                      </a:moveTo>
                      <a:cubicBezTo>
                        <a:pt x="1" y="134"/>
                        <a:pt x="0" y="147"/>
                        <a:pt x="0" y="159"/>
                      </a:cubicBezTo>
                      <a:cubicBezTo>
                        <a:pt x="0" y="159"/>
                        <a:pt x="0" y="159"/>
                        <a:pt x="0" y="159"/>
                      </a:cubicBezTo>
                      <a:cubicBezTo>
                        <a:pt x="0" y="147"/>
                        <a:pt x="1" y="134"/>
                        <a:pt x="1" y="122"/>
                      </a:cubicBezTo>
                      <a:moveTo>
                        <a:pt x="2" y="0"/>
                      </a:moveTo>
                      <a:cubicBezTo>
                        <a:pt x="2" y="0"/>
                        <a:pt x="2" y="0"/>
                        <a:pt x="2" y="0"/>
                      </a:cubicBezTo>
                      <a:cubicBezTo>
                        <a:pt x="2" y="14"/>
                        <a:pt x="2" y="27"/>
                        <a:pt x="2" y="41"/>
                      </a:cubicBezTo>
                      <a:cubicBezTo>
                        <a:pt x="2" y="27"/>
                        <a:pt x="2" y="14"/>
                        <a:pt x="2" y="0"/>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grpSp>
              <p:nvGrpSpPr>
                <p:cNvPr id="137" name="Google Shape;137;p5"/>
                <p:cNvGrpSpPr/>
                <p:nvPr/>
              </p:nvGrpSpPr>
              <p:grpSpPr>
                <a:xfrm>
                  <a:off x="5973762" y="1962150"/>
                  <a:ext cx="74613" cy="4114800"/>
                  <a:chOff x="5973762" y="1962150"/>
                  <a:chExt cx="74613" cy="4114800"/>
                </a:xfrm>
              </p:grpSpPr>
              <p:sp>
                <p:nvSpPr>
                  <p:cNvPr id="138" name="Google Shape;138;p5"/>
                  <p:cNvSpPr/>
                  <p:nvPr/>
                </p:nvSpPr>
                <p:spPr>
                  <a:xfrm>
                    <a:off x="5973762" y="5235575"/>
                    <a:ext cx="33338" cy="841375"/>
                  </a:xfrm>
                  <a:custGeom>
                    <a:avLst/>
                    <a:gdLst/>
                    <a:ahLst/>
                    <a:cxnLst/>
                    <a:rect l="l" t="t" r="r" b="b"/>
                    <a:pathLst>
                      <a:path w="9" h="224" extrusionOk="0">
                        <a:moveTo>
                          <a:pt x="9" y="0"/>
                        </a:moveTo>
                        <a:cubicBezTo>
                          <a:pt x="8" y="1"/>
                          <a:pt x="7" y="1"/>
                          <a:pt x="6" y="2"/>
                        </a:cubicBezTo>
                        <a:cubicBezTo>
                          <a:pt x="4" y="3"/>
                          <a:pt x="2" y="4"/>
                          <a:pt x="0" y="5"/>
                        </a:cubicBezTo>
                        <a:cubicBezTo>
                          <a:pt x="0" y="224"/>
                          <a:pt x="0" y="224"/>
                          <a:pt x="0" y="224"/>
                        </a:cubicBezTo>
                        <a:cubicBezTo>
                          <a:pt x="0" y="224"/>
                          <a:pt x="1" y="221"/>
                          <a:pt x="3" y="214"/>
                        </a:cubicBezTo>
                        <a:cubicBezTo>
                          <a:pt x="3" y="213"/>
                          <a:pt x="3" y="211"/>
                          <a:pt x="4" y="209"/>
                        </a:cubicBezTo>
                        <a:cubicBezTo>
                          <a:pt x="4" y="208"/>
                          <a:pt x="4" y="207"/>
                          <a:pt x="5" y="205"/>
                        </a:cubicBezTo>
                        <a:cubicBezTo>
                          <a:pt x="5" y="201"/>
                          <a:pt x="6" y="197"/>
                          <a:pt x="6" y="191"/>
                        </a:cubicBezTo>
                        <a:cubicBezTo>
                          <a:pt x="7" y="185"/>
                          <a:pt x="7" y="179"/>
                          <a:pt x="7" y="171"/>
                        </a:cubicBezTo>
                        <a:cubicBezTo>
                          <a:pt x="7" y="170"/>
                          <a:pt x="7" y="169"/>
                          <a:pt x="7" y="167"/>
                        </a:cubicBezTo>
                        <a:cubicBezTo>
                          <a:pt x="7" y="131"/>
                          <a:pt x="8" y="80"/>
                          <a:pt x="9" y="19"/>
                        </a:cubicBezTo>
                        <a:cubicBezTo>
                          <a:pt x="9" y="13"/>
                          <a:pt x="9" y="6"/>
                          <a:pt x="9" y="0"/>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39" name="Google Shape;139;p5"/>
                  <p:cNvSpPr/>
                  <p:nvPr/>
                </p:nvSpPr>
                <p:spPr>
                  <a:xfrm>
                    <a:off x="5973762" y="1962150"/>
                    <a:ext cx="74613" cy="1457325"/>
                  </a:xfrm>
                  <a:custGeom>
                    <a:avLst/>
                    <a:gdLst/>
                    <a:ahLst/>
                    <a:cxnLst/>
                    <a:rect l="l" t="t" r="r" b="b"/>
                    <a:pathLst>
                      <a:path w="20" h="388" extrusionOk="0">
                        <a:moveTo>
                          <a:pt x="20" y="0"/>
                        </a:moveTo>
                        <a:cubicBezTo>
                          <a:pt x="0" y="0"/>
                          <a:pt x="0" y="0"/>
                          <a:pt x="0" y="0"/>
                        </a:cubicBezTo>
                        <a:cubicBezTo>
                          <a:pt x="0" y="388"/>
                          <a:pt x="0" y="388"/>
                          <a:pt x="0" y="388"/>
                        </a:cubicBezTo>
                        <a:cubicBezTo>
                          <a:pt x="5" y="387"/>
                          <a:pt x="11" y="386"/>
                          <a:pt x="16" y="386"/>
                        </a:cubicBezTo>
                        <a:cubicBezTo>
                          <a:pt x="16" y="386"/>
                          <a:pt x="16" y="386"/>
                          <a:pt x="16" y="386"/>
                        </a:cubicBezTo>
                        <a:cubicBezTo>
                          <a:pt x="16" y="382"/>
                          <a:pt x="16" y="379"/>
                          <a:pt x="16" y="375"/>
                        </a:cubicBezTo>
                        <a:cubicBezTo>
                          <a:pt x="17" y="314"/>
                          <a:pt x="17" y="254"/>
                          <a:pt x="18" y="197"/>
                        </a:cubicBezTo>
                        <a:cubicBezTo>
                          <a:pt x="19" y="159"/>
                          <a:pt x="19" y="122"/>
                          <a:pt x="19" y="88"/>
                        </a:cubicBezTo>
                        <a:cubicBezTo>
                          <a:pt x="19" y="87"/>
                          <a:pt x="19" y="86"/>
                          <a:pt x="19" y="86"/>
                        </a:cubicBezTo>
                        <a:cubicBezTo>
                          <a:pt x="20" y="56"/>
                          <a:pt x="20" y="27"/>
                          <a:pt x="20" y="0"/>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40" name="Google Shape;140;p5"/>
                  <p:cNvSpPr/>
                  <p:nvPr/>
                </p:nvSpPr>
                <p:spPr>
                  <a:xfrm>
                    <a:off x="5973762" y="4510088"/>
                    <a:ext cx="44450" cy="541338"/>
                  </a:xfrm>
                  <a:custGeom>
                    <a:avLst/>
                    <a:gdLst/>
                    <a:ahLst/>
                    <a:cxnLst/>
                    <a:rect l="l" t="t" r="r" b="b"/>
                    <a:pathLst>
                      <a:path w="12" h="144" extrusionOk="0">
                        <a:moveTo>
                          <a:pt x="12" y="0"/>
                        </a:moveTo>
                        <a:cubicBezTo>
                          <a:pt x="8" y="2"/>
                          <a:pt x="4" y="4"/>
                          <a:pt x="0" y="6"/>
                        </a:cubicBezTo>
                        <a:cubicBezTo>
                          <a:pt x="0" y="144"/>
                          <a:pt x="0" y="144"/>
                          <a:pt x="0" y="144"/>
                        </a:cubicBezTo>
                        <a:cubicBezTo>
                          <a:pt x="3" y="142"/>
                          <a:pt x="7" y="139"/>
                          <a:pt x="10" y="137"/>
                        </a:cubicBezTo>
                        <a:cubicBezTo>
                          <a:pt x="11" y="95"/>
                          <a:pt x="11" y="49"/>
                          <a:pt x="12" y="1"/>
                        </a:cubicBezTo>
                        <a:cubicBezTo>
                          <a:pt x="12" y="0"/>
                          <a:pt x="12" y="0"/>
                          <a:pt x="12" y="0"/>
                        </a:cubicBezTo>
                        <a:moveTo>
                          <a:pt x="12" y="0"/>
                        </a:moveTo>
                        <a:cubicBezTo>
                          <a:pt x="12" y="0"/>
                          <a:pt x="12" y="0"/>
                          <a:pt x="12" y="0"/>
                        </a:cubicBezTo>
                        <a:cubicBezTo>
                          <a:pt x="12" y="0"/>
                          <a:pt x="12" y="0"/>
                          <a:pt x="12" y="0"/>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41" name="Google Shape;141;p5"/>
                  <p:cNvSpPr/>
                  <p:nvPr/>
                </p:nvSpPr>
                <p:spPr>
                  <a:xfrm>
                    <a:off x="5973762" y="3644900"/>
                    <a:ext cx="55563" cy="623888"/>
                  </a:xfrm>
                  <a:custGeom>
                    <a:avLst/>
                    <a:gdLst/>
                    <a:ahLst/>
                    <a:cxnLst/>
                    <a:rect l="l" t="t" r="r" b="b"/>
                    <a:pathLst>
                      <a:path w="15" h="166" extrusionOk="0">
                        <a:moveTo>
                          <a:pt x="15" y="0"/>
                        </a:moveTo>
                        <a:cubicBezTo>
                          <a:pt x="10" y="1"/>
                          <a:pt x="5" y="2"/>
                          <a:pt x="0" y="3"/>
                        </a:cubicBezTo>
                        <a:cubicBezTo>
                          <a:pt x="0" y="166"/>
                          <a:pt x="0" y="166"/>
                          <a:pt x="0" y="166"/>
                        </a:cubicBezTo>
                        <a:cubicBezTo>
                          <a:pt x="4" y="164"/>
                          <a:pt x="9" y="162"/>
                          <a:pt x="13" y="159"/>
                        </a:cubicBezTo>
                        <a:cubicBezTo>
                          <a:pt x="13" y="147"/>
                          <a:pt x="14" y="134"/>
                          <a:pt x="14" y="122"/>
                        </a:cubicBezTo>
                        <a:cubicBezTo>
                          <a:pt x="14" y="119"/>
                          <a:pt x="14" y="116"/>
                          <a:pt x="14" y="113"/>
                        </a:cubicBezTo>
                        <a:cubicBezTo>
                          <a:pt x="14" y="89"/>
                          <a:pt x="14" y="65"/>
                          <a:pt x="15" y="41"/>
                        </a:cubicBezTo>
                        <a:cubicBezTo>
                          <a:pt x="15" y="27"/>
                          <a:pt x="15" y="14"/>
                          <a:pt x="15" y="0"/>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grpSp>
            <p:sp>
              <p:nvSpPr>
                <p:cNvPr id="142" name="Google Shape;142;p5"/>
                <p:cNvSpPr/>
                <p:nvPr/>
              </p:nvSpPr>
              <p:spPr>
                <a:xfrm>
                  <a:off x="5973762" y="1789113"/>
                  <a:ext cx="225425" cy="96838"/>
                </a:xfrm>
                <a:custGeom>
                  <a:avLst/>
                  <a:gdLst/>
                  <a:ahLst/>
                  <a:cxnLst/>
                  <a:rect l="l" t="t" r="r" b="b"/>
                  <a:pathLst>
                    <a:path w="60" h="26" extrusionOk="0">
                      <a:moveTo>
                        <a:pt x="60" y="16"/>
                      </a:moveTo>
                      <a:cubicBezTo>
                        <a:pt x="60" y="20"/>
                        <a:pt x="58" y="23"/>
                        <a:pt x="56" y="26"/>
                      </a:cubicBezTo>
                      <a:cubicBezTo>
                        <a:pt x="58" y="23"/>
                        <a:pt x="60" y="20"/>
                        <a:pt x="60" y="16"/>
                      </a:cubicBezTo>
                      <a:moveTo>
                        <a:pt x="44" y="0"/>
                      </a:moveTo>
                      <a:cubicBezTo>
                        <a:pt x="0" y="0"/>
                        <a:pt x="0" y="0"/>
                        <a:pt x="0" y="0"/>
                      </a:cubicBezTo>
                      <a:cubicBezTo>
                        <a:pt x="44" y="0"/>
                        <a:pt x="44" y="0"/>
                        <a:pt x="44" y="0"/>
                      </a:cubicBezTo>
                      <a:cubicBezTo>
                        <a:pt x="53" y="0"/>
                        <a:pt x="60" y="7"/>
                        <a:pt x="60" y="16"/>
                      </a:cubicBezTo>
                      <a:cubicBezTo>
                        <a:pt x="60" y="16"/>
                        <a:pt x="60" y="16"/>
                        <a:pt x="60" y="16"/>
                      </a:cubicBezTo>
                      <a:cubicBezTo>
                        <a:pt x="60" y="7"/>
                        <a:pt x="53" y="0"/>
                        <a:pt x="44" y="0"/>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sp>
              <p:nvSpPr>
                <p:cNvPr id="143" name="Google Shape;143;p5"/>
                <p:cNvSpPr/>
                <p:nvPr/>
              </p:nvSpPr>
              <p:spPr>
                <a:xfrm>
                  <a:off x="5973762" y="1789113"/>
                  <a:ext cx="225425" cy="115888"/>
                </a:xfrm>
                <a:custGeom>
                  <a:avLst/>
                  <a:gdLst/>
                  <a:ahLst/>
                  <a:cxnLst/>
                  <a:rect l="l" t="t" r="r" b="b"/>
                  <a:pathLst>
                    <a:path w="60" h="31" extrusionOk="0">
                      <a:moveTo>
                        <a:pt x="44" y="0"/>
                      </a:moveTo>
                      <a:cubicBezTo>
                        <a:pt x="0" y="0"/>
                        <a:pt x="0" y="0"/>
                        <a:pt x="0" y="0"/>
                      </a:cubicBezTo>
                      <a:cubicBezTo>
                        <a:pt x="0" y="31"/>
                        <a:pt x="0" y="31"/>
                        <a:pt x="0" y="31"/>
                      </a:cubicBezTo>
                      <a:cubicBezTo>
                        <a:pt x="44" y="31"/>
                        <a:pt x="44" y="31"/>
                        <a:pt x="44" y="31"/>
                      </a:cubicBezTo>
                      <a:cubicBezTo>
                        <a:pt x="49" y="31"/>
                        <a:pt x="53" y="29"/>
                        <a:pt x="56" y="26"/>
                      </a:cubicBezTo>
                      <a:cubicBezTo>
                        <a:pt x="58" y="23"/>
                        <a:pt x="60" y="20"/>
                        <a:pt x="60" y="16"/>
                      </a:cubicBezTo>
                      <a:cubicBezTo>
                        <a:pt x="60" y="16"/>
                        <a:pt x="60" y="16"/>
                        <a:pt x="60" y="16"/>
                      </a:cubicBezTo>
                      <a:cubicBezTo>
                        <a:pt x="60" y="7"/>
                        <a:pt x="53" y="0"/>
                        <a:pt x="44" y="0"/>
                      </a:cubicBezTo>
                    </a:path>
                  </a:pathLst>
                </a:custGeom>
                <a:solidFill>
                  <a:srgbClr val="6F6799"/>
                </a:solidFill>
                <a:ln>
                  <a:noFill/>
                </a:ln>
              </p:spPr>
              <p:txBody>
                <a:bodyPr spcFirstLastPara="1" wrap="square" lIns="68569" tIns="34275" rIns="68569" bIns="34275" anchor="t" anchorCtr="0">
                  <a:noAutofit/>
                </a:bodyPr>
                <a:lstStyle/>
                <a:p>
                  <a:pPr>
                    <a:buSzPts val="1795"/>
                  </a:pPr>
                  <a:endParaRPr sz="1346"/>
                </a:p>
              </p:txBody>
            </p:sp>
          </p:grpSp>
        </p:grpSp>
        <p:pic>
          <p:nvPicPr>
            <p:cNvPr id="144" name="Google Shape;144;p5" descr="Icon&#10;&#10;Description automatically generated"/>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4325684" y="2428133"/>
              <a:ext cx="914400" cy="914400"/>
            </a:xfrm>
            <a:prstGeom prst="rect">
              <a:avLst/>
            </a:prstGeom>
            <a:noFill/>
            <a:ln>
              <a:noFill/>
            </a:ln>
          </p:spPr>
        </p:pic>
        <p:pic>
          <p:nvPicPr>
            <p:cNvPr id="145" name="Google Shape;145;p5" descr="Shape&#10;&#10;Description automatically generated"/>
            <p:cNvPicPr preferRelativeResize="0"/>
            <p:nvPr/>
          </p:nvPicPr>
          <p:blipFill rotWithShape="1">
            <a:blip r:embed="rId5" cstate="screen">
              <a:alphaModFix/>
              <a:extLst>
                <a:ext uri="{28A0092B-C50C-407E-A947-70E740481C1C}">
                  <a14:useLocalDpi xmlns:a14="http://schemas.microsoft.com/office/drawing/2010/main" val="0"/>
                </a:ext>
              </a:extLst>
            </a:blip>
            <a:srcRect/>
            <a:stretch/>
          </p:blipFill>
          <p:spPr>
            <a:xfrm>
              <a:off x="2621205" y="1372751"/>
              <a:ext cx="914400" cy="914400"/>
            </a:xfrm>
            <a:prstGeom prst="rect">
              <a:avLst/>
            </a:prstGeom>
            <a:noFill/>
            <a:ln>
              <a:noFill/>
            </a:ln>
          </p:spPr>
        </p:pic>
        <p:pic>
          <p:nvPicPr>
            <p:cNvPr id="146" name="Google Shape;146;p5" descr="Icon&#10;&#10;Description automatically generated"/>
            <p:cNvPicPr preferRelativeResize="0"/>
            <p:nvPr/>
          </p:nvPicPr>
          <p:blipFill rotWithShape="1">
            <a:blip r:embed="rId6" cstate="screen">
              <a:alphaModFix/>
              <a:extLst>
                <a:ext uri="{28A0092B-C50C-407E-A947-70E740481C1C}">
                  <a14:useLocalDpi xmlns:a14="http://schemas.microsoft.com/office/drawing/2010/main" val="0"/>
                </a:ext>
              </a:extLst>
            </a:blip>
            <a:srcRect/>
            <a:stretch/>
          </p:blipFill>
          <p:spPr>
            <a:xfrm>
              <a:off x="890134" y="4294024"/>
              <a:ext cx="914400" cy="914400"/>
            </a:xfrm>
            <a:prstGeom prst="rect">
              <a:avLst/>
            </a:prstGeom>
            <a:noFill/>
            <a:ln>
              <a:noFill/>
            </a:ln>
          </p:spPr>
        </p:pic>
        <p:pic>
          <p:nvPicPr>
            <p:cNvPr id="147" name="Google Shape;147;p5" descr="Icon&#10;&#10;Description automatically generated"/>
            <p:cNvPicPr preferRelativeResize="0"/>
            <p:nvPr/>
          </p:nvPicPr>
          <p:blipFill rotWithShape="1">
            <a:blip r:embed="rId7" cstate="screen">
              <a:alphaModFix/>
              <a:extLst>
                <a:ext uri="{28A0092B-C50C-407E-A947-70E740481C1C}">
                  <a14:useLocalDpi xmlns:a14="http://schemas.microsoft.com/office/drawing/2010/main" val="0"/>
                </a:ext>
              </a:extLst>
            </a:blip>
            <a:srcRect/>
            <a:stretch/>
          </p:blipFill>
          <p:spPr>
            <a:xfrm>
              <a:off x="2648915" y="3439390"/>
              <a:ext cx="914400" cy="914400"/>
            </a:xfrm>
            <a:prstGeom prst="rect">
              <a:avLst/>
            </a:prstGeom>
            <a:noFill/>
            <a:ln>
              <a:noFill/>
            </a:ln>
          </p:spPr>
        </p:pic>
        <p:pic>
          <p:nvPicPr>
            <p:cNvPr id="148" name="Google Shape;148;p5" descr="Icon&#10;&#10;Description automatically generated"/>
            <p:cNvPicPr preferRelativeResize="0"/>
            <p:nvPr/>
          </p:nvPicPr>
          <p:blipFill rotWithShape="1">
            <a:blip r:embed="rId8" cstate="screen">
              <a:alphaModFix/>
              <a:extLst>
                <a:ext uri="{28A0092B-C50C-407E-A947-70E740481C1C}">
                  <a14:useLocalDpi xmlns:a14="http://schemas.microsoft.com/office/drawing/2010/main" val="0"/>
                </a:ext>
              </a:extLst>
            </a:blip>
            <a:srcRect/>
            <a:stretch/>
          </p:blipFill>
          <p:spPr>
            <a:xfrm>
              <a:off x="4348544" y="4294024"/>
              <a:ext cx="868680" cy="868680"/>
            </a:xfrm>
            <a:prstGeom prst="rect">
              <a:avLst/>
            </a:prstGeom>
            <a:noFill/>
            <a:ln>
              <a:noFill/>
            </a:ln>
          </p:spPr>
        </p:pic>
        <p:pic>
          <p:nvPicPr>
            <p:cNvPr id="149" name="Google Shape;149;p5" descr="Icon&#10;&#10;Description automatically generated"/>
            <p:cNvPicPr preferRelativeResize="0"/>
            <p:nvPr/>
          </p:nvPicPr>
          <p:blipFill rotWithShape="1">
            <a:blip r:embed="rId9" cstate="screen">
              <a:alphaModFix/>
              <a:extLst>
                <a:ext uri="{28A0092B-C50C-407E-A947-70E740481C1C}">
                  <a14:useLocalDpi xmlns:a14="http://schemas.microsoft.com/office/drawing/2010/main" val="0"/>
                </a:ext>
              </a:extLst>
            </a:blip>
            <a:srcRect/>
            <a:stretch/>
          </p:blipFill>
          <p:spPr>
            <a:xfrm>
              <a:off x="2619106" y="5350804"/>
              <a:ext cx="914400" cy="914400"/>
            </a:xfrm>
            <a:prstGeom prst="rect">
              <a:avLst/>
            </a:prstGeom>
            <a:noFill/>
            <a:ln>
              <a:noFill/>
            </a:ln>
          </p:spPr>
        </p:pic>
      </p:grpSp>
    </p:spTree>
    <p:extLst>
      <p:ext uri="{BB962C8B-B14F-4D97-AF65-F5344CB8AC3E}">
        <p14:creationId xmlns:p14="http://schemas.microsoft.com/office/powerpoint/2010/main" val="170311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140;p5">
            <a:extLst>
              <a:ext uri="{FF2B5EF4-FFF2-40B4-BE49-F238E27FC236}">
                <a16:creationId xmlns:a16="http://schemas.microsoft.com/office/drawing/2014/main" id="{7C81FB70-7364-A90C-6EDF-8110FD2196A8}"/>
              </a:ext>
            </a:extLst>
          </p:cNvPr>
          <p:cNvGrpSpPr/>
          <p:nvPr/>
        </p:nvGrpSpPr>
        <p:grpSpPr>
          <a:xfrm>
            <a:off x="986361" y="2568477"/>
            <a:ext cx="1533814" cy="1517733"/>
            <a:chOff x="7035001" y="387762"/>
            <a:chExt cx="1571903" cy="1571903"/>
          </a:xfrm>
        </p:grpSpPr>
        <p:sp>
          <p:nvSpPr>
            <p:cNvPr id="17" name="Google Shape;141;p5">
              <a:extLst>
                <a:ext uri="{FF2B5EF4-FFF2-40B4-BE49-F238E27FC236}">
                  <a16:creationId xmlns:a16="http://schemas.microsoft.com/office/drawing/2014/main" id="{105C5C3B-102E-B868-6A41-398506B474BE}"/>
                </a:ext>
              </a:extLst>
            </p:cNvPr>
            <p:cNvSpPr/>
            <p:nvPr/>
          </p:nvSpPr>
          <p:spPr>
            <a:xfrm>
              <a:off x="7035001" y="387762"/>
              <a:ext cx="1571903" cy="1571903"/>
            </a:xfrm>
            <a:prstGeom prst="ellipse">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8" name="Google Shape;142;p5">
              <a:extLst>
                <a:ext uri="{FF2B5EF4-FFF2-40B4-BE49-F238E27FC236}">
                  <a16:creationId xmlns:a16="http://schemas.microsoft.com/office/drawing/2014/main" id="{282992B2-A78D-C8F8-A397-572CD24818B3}"/>
                </a:ext>
              </a:extLst>
            </p:cNvPr>
            <p:cNvPicPr preferRelativeResize="0"/>
            <p:nvPr/>
          </p:nvPicPr>
          <p:blipFill>
            <a:blip r:embed="rId3" cstate="screen">
              <a:extLst>
                <a:ext uri="{28A0092B-C50C-407E-A947-70E740481C1C}">
                  <a14:useLocalDpi xmlns:a14="http://schemas.microsoft.com/office/drawing/2010/main" val="0"/>
                </a:ext>
              </a:extLst>
            </a:blip>
            <a:stretch>
              <a:fillRect/>
            </a:stretch>
          </p:blipFill>
          <p:spPr>
            <a:xfrm>
              <a:off x="7210911" y="538110"/>
              <a:ext cx="1230533" cy="1266019"/>
            </a:xfrm>
            <a:prstGeom prst="ellipse">
              <a:avLst/>
            </a:prstGeom>
            <a:blipFill dpi="0" rotWithShape="1">
              <a:blip r:embed="rId4" cstate="screen">
                <a:extLst>
                  <a:ext uri="{28A0092B-C50C-407E-A947-70E740481C1C}">
                    <a14:useLocalDpi xmlns:a14="http://schemas.microsoft.com/office/drawing/2010/main" val="0"/>
                  </a:ext>
                </a:extLst>
              </a:blip>
              <a:srcRect/>
              <a:stretch>
                <a:fillRect/>
              </a:stretch>
            </a:blipFill>
            <a:ln>
              <a:noFill/>
            </a:ln>
          </p:spPr>
        </p:pic>
      </p:grpSp>
      <p:grpSp>
        <p:nvGrpSpPr>
          <p:cNvPr id="19" name="Google Shape;140;p5">
            <a:extLst>
              <a:ext uri="{FF2B5EF4-FFF2-40B4-BE49-F238E27FC236}">
                <a16:creationId xmlns:a16="http://schemas.microsoft.com/office/drawing/2014/main" id="{7C81FB70-7364-A90C-6EDF-8110FD2196A8}"/>
              </a:ext>
            </a:extLst>
          </p:cNvPr>
          <p:cNvGrpSpPr/>
          <p:nvPr/>
        </p:nvGrpSpPr>
        <p:grpSpPr>
          <a:xfrm>
            <a:off x="5610588" y="589445"/>
            <a:ext cx="1533814" cy="1517733"/>
            <a:chOff x="7035001" y="387762"/>
            <a:chExt cx="1571903" cy="1571903"/>
          </a:xfrm>
        </p:grpSpPr>
        <p:sp>
          <p:nvSpPr>
            <p:cNvPr id="20" name="Google Shape;141;p5">
              <a:extLst>
                <a:ext uri="{FF2B5EF4-FFF2-40B4-BE49-F238E27FC236}">
                  <a16:creationId xmlns:a16="http://schemas.microsoft.com/office/drawing/2014/main" id="{105C5C3B-102E-B868-6A41-398506B474BE}"/>
                </a:ext>
              </a:extLst>
            </p:cNvPr>
            <p:cNvSpPr/>
            <p:nvPr/>
          </p:nvSpPr>
          <p:spPr>
            <a:xfrm>
              <a:off x="7035001" y="387762"/>
              <a:ext cx="1571903" cy="1571903"/>
            </a:xfrm>
            <a:prstGeom prst="ellipse">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1" name="Google Shape;142;p5">
              <a:extLst>
                <a:ext uri="{FF2B5EF4-FFF2-40B4-BE49-F238E27FC236}">
                  <a16:creationId xmlns:a16="http://schemas.microsoft.com/office/drawing/2014/main" id="{282992B2-A78D-C8F8-A397-572CD24818B3}"/>
                </a:ext>
              </a:extLst>
            </p:cNvPr>
            <p:cNvPicPr preferRelativeResize="0"/>
            <p:nvPr/>
          </p:nvPicPr>
          <p:blipFill rotWithShape="1">
            <a:blip r:embed="rId5" cstate="screen">
              <a:extLst>
                <a:ext uri="{28A0092B-C50C-407E-A947-70E740481C1C}">
                  <a14:useLocalDpi xmlns:a14="http://schemas.microsoft.com/office/drawing/2010/main" val="0"/>
                </a:ext>
              </a:extLst>
            </a:blip>
            <a:srcRect/>
            <a:stretch/>
          </p:blipFill>
          <p:spPr>
            <a:xfrm>
              <a:off x="7221471" y="550135"/>
              <a:ext cx="1198591" cy="1236248"/>
            </a:xfrm>
            <a:prstGeom prst="ellipse">
              <a:avLst/>
            </a:prstGeom>
            <a:blipFill dpi="0" rotWithShape="1">
              <a:blip r:embed="rId6" cstate="screen">
                <a:extLst>
                  <a:ext uri="{28A0092B-C50C-407E-A947-70E740481C1C}">
                    <a14:useLocalDpi xmlns:a14="http://schemas.microsoft.com/office/drawing/2010/main" val="0"/>
                  </a:ext>
                </a:extLst>
              </a:blip>
              <a:srcRect/>
              <a:stretch>
                <a:fillRect/>
              </a:stretch>
            </a:blipFill>
            <a:ln>
              <a:noFill/>
            </a:ln>
          </p:spPr>
        </p:pic>
      </p:grpSp>
      <p:grpSp>
        <p:nvGrpSpPr>
          <p:cNvPr id="25" name="Google Shape;140;p5">
            <a:extLst>
              <a:ext uri="{FF2B5EF4-FFF2-40B4-BE49-F238E27FC236}">
                <a16:creationId xmlns:a16="http://schemas.microsoft.com/office/drawing/2014/main" id="{7C81FB70-7364-A90C-6EDF-8110FD2196A8}"/>
              </a:ext>
            </a:extLst>
          </p:cNvPr>
          <p:cNvGrpSpPr/>
          <p:nvPr/>
        </p:nvGrpSpPr>
        <p:grpSpPr>
          <a:xfrm>
            <a:off x="3712977" y="587355"/>
            <a:ext cx="1533814" cy="1517733"/>
            <a:chOff x="7035001" y="387762"/>
            <a:chExt cx="1571903" cy="1571903"/>
          </a:xfrm>
        </p:grpSpPr>
        <p:sp>
          <p:nvSpPr>
            <p:cNvPr id="26" name="Google Shape;141;p5">
              <a:extLst>
                <a:ext uri="{FF2B5EF4-FFF2-40B4-BE49-F238E27FC236}">
                  <a16:creationId xmlns:a16="http://schemas.microsoft.com/office/drawing/2014/main" id="{105C5C3B-102E-B868-6A41-398506B474BE}"/>
                </a:ext>
              </a:extLst>
            </p:cNvPr>
            <p:cNvSpPr/>
            <p:nvPr/>
          </p:nvSpPr>
          <p:spPr>
            <a:xfrm>
              <a:off x="7035001" y="387762"/>
              <a:ext cx="1571903" cy="1571903"/>
            </a:xfrm>
            <a:prstGeom prst="ellipse">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7" name="Google Shape;142;p5">
              <a:extLst>
                <a:ext uri="{FF2B5EF4-FFF2-40B4-BE49-F238E27FC236}">
                  <a16:creationId xmlns:a16="http://schemas.microsoft.com/office/drawing/2014/main" id="{282992B2-A78D-C8F8-A397-572CD24818B3}"/>
                </a:ext>
              </a:extLst>
            </p:cNvPr>
            <p:cNvPicPr preferRelativeResize="0"/>
            <p:nvPr/>
          </p:nvPicPr>
          <p:blipFill rotWithShape="1">
            <a:blip r:embed="rId7" cstate="screen">
              <a:extLst>
                <a:ext uri="{28A0092B-C50C-407E-A947-70E740481C1C}">
                  <a14:useLocalDpi xmlns:a14="http://schemas.microsoft.com/office/drawing/2010/main" val="0"/>
                </a:ext>
              </a:extLst>
            </a:blip>
            <a:srcRect/>
            <a:stretch/>
          </p:blipFill>
          <p:spPr>
            <a:xfrm>
              <a:off x="7205299" y="544846"/>
              <a:ext cx="1231307" cy="1244461"/>
            </a:xfrm>
            <a:prstGeom prst="ellipse">
              <a:avLst/>
            </a:prstGeom>
            <a:blipFill dpi="0" rotWithShape="1">
              <a:blip r:embed="rId8" cstate="screen">
                <a:extLst>
                  <a:ext uri="{28A0092B-C50C-407E-A947-70E740481C1C}">
                    <a14:useLocalDpi xmlns:a14="http://schemas.microsoft.com/office/drawing/2010/main" val="0"/>
                  </a:ext>
                </a:extLst>
              </a:blip>
              <a:srcRect/>
              <a:stretch>
                <a:fillRect/>
              </a:stretch>
            </a:blipFill>
            <a:ln>
              <a:noFill/>
            </a:ln>
          </p:spPr>
        </p:pic>
      </p:grpSp>
      <p:sp>
        <p:nvSpPr>
          <p:cNvPr id="29" name="Google Shape;141;p5">
            <a:extLst>
              <a:ext uri="{FF2B5EF4-FFF2-40B4-BE49-F238E27FC236}">
                <a16:creationId xmlns:a16="http://schemas.microsoft.com/office/drawing/2014/main" id="{105C5C3B-102E-B868-6A41-398506B474BE}"/>
              </a:ext>
            </a:extLst>
          </p:cNvPr>
          <p:cNvSpPr/>
          <p:nvPr/>
        </p:nvSpPr>
        <p:spPr>
          <a:xfrm>
            <a:off x="2784539" y="2577463"/>
            <a:ext cx="1533814" cy="1517733"/>
          </a:xfrm>
          <a:prstGeom prst="ellipse">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5" name="Google Shape;141;p5">
            <a:extLst>
              <a:ext uri="{FF2B5EF4-FFF2-40B4-BE49-F238E27FC236}">
                <a16:creationId xmlns:a16="http://schemas.microsoft.com/office/drawing/2014/main" id="{105C5C3B-102E-B868-6A41-398506B474BE}"/>
              </a:ext>
            </a:extLst>
          </p:cNvPr>
          <p:cNvSpPr/>
          <p:nvPr/>
        </p:nvSpPr>
        <p:spPr>
          <a:xfrm>
            <a:off x="6407247" y="2595459"/>
            <a:ext cx="1533814" cy="1517733"/>
          </a:xfrm>
          <a:prstGeom prst="ellipse">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nvGrpSpPr>
          <p:cNvPr id="37" name="Google Shape;140;p5">
            <a:extLst>
              <a:ext uri="{FF2B5EF4-FFF2-40B4-BE49-F238E27FC236}">
                <a16:creationId xmlns:a16="http://schemas.microsoft.com/office/drawing/2014/main" id="{7C81FB70-7364-A90C-6EDF-8110FD2196A8}"/>
              </a:ext>
            </a:extLst>
          </p:cNvPr>
          <p:cNvGrpSpPr/>
          <p:nvPr/>
        </p:nvGrpSpPr>
        <p:grpSpPr>
          <a:xfrm>
            <a:off x="1809074" y="586404"/>
            <a:ext cx="1533814" cy="1517733"/>
            <a:chOff x="7035001" y="387762"/>
            <a:chExt cx="1571903" cy="1571903"/>
          </a:xfrm>
        </p:grpSpPr>
        <p:sp>
          <p:nvSpPr>
            <p:cNvPr id="38" name="Google Shape;141;p5">
              <a:extLst>
                <a:ext uri="{FF2B5EF4-FFF2-40B4-BE49-F238E27FC236}">
                  <a16:creationId xmlns:a16="http://schemas.microsoft.com/office/drawing/2014/main" id="{105C5C3B-102E-B868-6A41-398506B474BE}"/>
                </a:ext>
              </a:extLst>
            </p:cNvPr>
            <p:cNvSpPr/>
            <p:nvPr/>
          </p:nvSpPr>
          <p:spPr>
            <a:xfrm>
              <a:off x="7035001" y="387762"/>
              <a:ext cx="1571903" cy="1571903"/>
            </a:xfrm>
            <a:prstGeom prst="ellipse">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9" name="Google Shape;142;p5">
              <a:extLst>
                <a:ext uri="{FF2B5EF4-FFF2-40B4-BE49-F238E27FC236}">
                  <a16:creationId xmlns:a16="http://schemas.microsoft.com/office/drawing/2014/main" id="{282992B2-A78D-C8F8-A397-572CD24818B3}"/>
                </a:ext>
              </a:extLst>
            </p:cNvPr>
            <p:cNvPicPr preferRelativeResize="0"/>
            <p:nvPr/>
          </p:nvPicPr>
          <p:blipFill rotWithShape="1">
            <a:blip r:embed="rId9" cstate="screen">
              <a:extLst>
                <a:ext uri="{28A0092B-C50C-407E-A947-70E740481C1C}">
                  <a14:useLocalDpi xmlns:a14="http://schemas.microsoft.com/office/drawing/2010/main" val="0"/>
                </a:ext>
              </a:extLst>
            </a:blip>
            <a:srcRect t="-2834" r="-4970"/>
            <a:stretch/>
          </p:blipFill>
          <p:spPr>
            <a:xfrm>
              <a:off x="7172555" y="553526"/>
              <a:ext cx="1285313" cy="1233639"/>
            </a:xfrm>
            <a:prstGeom prst="ellipse">
              <a:avLst/>
            </a:prstGeom>
            <a:blipFill dpi="0" rotWithShape="1">
              <a:blip r:embed="rId10" cstate="screen">
                <a:extLst>
                  <a:ext uri="{28A0092B-C50C-407E-A947-70E740481C1C}">
                    <a14:useLocalDpi xmlns:a14="http://schemas.microsoft.com/office/drawing/2010/main" val="0"/>
                  </a:ext>
                </a:extLst>
              </a:blip>
              <a:srcRect/>
              <a:stretch>
                <a:fillRect/>
              </a:stretch>
            </a:blipFill>
            <a:ln>
              <a:noFill/>
            </a:ln>
          </p:spPr>
        </p:pic>
      </p:grpSp>
      <p:grpSp>
        <p:nvGrpSpPr>
          <p:cNvPr id="49" name="Google Shape;140;p5">
            <a:extLst>
              <a:ext uri="{FF2B5EF4-FFF2-40B4-BE49-F238E27FC236}">
                <a16:creationId xmlns:a16="http://schemas.microsoft.com/office/drawing/2014/main" id="{7C81FB70-7364-A90C-6EDF-8110FD2196A8}"/>
              </a:ext>
            </a:extLst>
          </p:cNvPr>
          <p:cNvGrpSpPr/>
          <p:nvPr/>
        </p:nvGrpSpPr>
        <p:grpSpPr>
          <a:xfrm>
            <a:off x="4595893" y="2604133"/>
            <a:ext cx="1533814" cy="1517733"/>
            <a:chOff x="7035001" y="387762"/>
            <a:chExt cx="1571903" cy="1571903"/>
          </a:xfrm>
        </p:grpSpPr>
        <p:sp>
          <p:nvSpPr>
            <p:cNvPr id="50" name="Google Shape;141;p5">
              <a:extLst>
                <a:ext uri="{FF2B5EF4-FFF2-40B4-BE49-F238E27FC236}">
                  <a16:creationId xmlns:a16="http://schemas.microsoft.com/office/drawing/2014/main" id="{105C5C3B-102E-B868-6A41-398506B474BE}"/>
                </a:ext>
              </a:extLst>
            </p:cNvPr>
            <p:cNvSpPr/>
            <p:nvPr/>
          </p:nvSpPr>
          <p:spPr>
            <a:xfrm>
              <a:off x="7035001" y="387762"/>
              <a:ext cx="1571903" cy="1571903"/>
            </a:xfrm>
            <a:prstGeom prst="ellipse">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51" name="Google Shape;142;p5">
              <a:extLst>
                <a:ext uri="{FF2B5EF4-FFF2-40B4-BE49-F238E27FC236}">
                  <a16:creationId xmlns:a16="http://schemas.microsoft.com/office/drawing/2014/main" id="{282992B2-A78D-C8F8-A397-572CD24818B3}"/>
                </a:ext>
              </a:extLst>
            </p:cNvPr>
            <p:cNvPicPr preferRelativeResize="0"/>
            <p:nvPr/>
          </p:nvPicPr>
          <p:blipFill rotWithShape="1">
            <a:blip r:embed="rId11" cstate="screen">
              <a:extLst>
                <a:ext uri="{28A0092B-C50C-407E-A947-70E740481C1C}">
                  <a14:useLocalDpi xmlns:a14="http://schemas.microsoft.com/office/drawing/2010/main" val="0"/>
                </a:ext>
              </a:extLst>
            </a:blip>
            <a:srcRect/>
            <a:stretch/>
          </p:blipFill>
          <p:spPr>
            <a:xfrm>
              <a:off x="7203641" y="533917"/>
              <a:ext cx="1252444" cy="1261628"/>
            </a:xfrm>
            <a:prstGeom prst="ellipse">
              <a:avLst/>
            </a:prstGeom>
            <a:blipFill dpi="0" rotWithShape="1">
              <a:blip r:embed="rId12" cstate="screen">
                <a:extLst>
                  <a:ext uri="{28A0092B-C50C-407E-A947-70E740481C1C}">
                    <a14:useLocalDpi xmlns:a14="http://schemas.microsoft.com/office/drawing/2010/main" val="0"/>
                  </a:ext>
                </a:extLst>
              </a:blip>
              <a:srcRect/>
              <a:stretch>
                <a:fillRect/>
              </a:stretch>
            </a:blipFill>
            <a:ln>
              <a:noFill/>
            </a:ln>
          </p:spPr>
        </p:pic>
      </p:grpSp>
      <p:sp>
        <p:nvSpPr>
          <p:cNvPr id="12" name="TextBox 11"/>
          <p:cNvSpPr txBox="1"/>
          <p:nvPr/>
        </p:nvSpPr>
        <p:spPr>
          <a:xfrm>
            <a:off x="1826766" y="2080985"/>
            <a:ext cx="1522414" cy="307777"/>
          </a:xfrm>
          <a:prstGeom prst="rect">
            <a:avLst/>
          </a:prstGeom>
          <a:noFill/>
        </p:spPr>
        <p:txBody>
          <a:bodyPr wrap="square" rtlCol="0">
            <a:spAutoFit/>
          </a:bodyPr>
          <a:lstStyle/>
          <a:p>
            <a:pPr algn="ctr"/>
            <a:r>
              <a:rPr lang="en-US" err="1"/>
              <a:t>Dennise</a:t>
            </a:r>
            <a:r>
              <a:rPr lang="en-US"/>
              <a:t> Drury</a:t>
            </a:r>
          </a:p>
        </p:txBody>
      </p:sp>
      <p:sp>
        <p:nvSpPr>
          <p:cNvPr id="52" name="TextBox 51"/>
          <p:cNvSpPr txBox="1"/>
          <p:nvPr/>
        </p:nvSpPr>
        <p:spPr>
          <a:xfrm>
            <a:off x="3719311" y="2086222"/>
            <a:ext cx="1522414" cy="307777"/>
          </a:xfrm>
          <a:prstGeom prst="rect">
            <a:avLst/>
          </a:prstGeom>
          <a:noFill/>
        </p:spPr>
        <p:txBody>
          <a:bodyPr wrap="square" rtlCol="0">
            <a:spAutoFit/>
          </a:bodyPr>
          <a:lstStyle/>
          <a:p>
            <a:pPr algn="ctr"/>
            <a:r>
              <a:rPr lang="en-US" dirty="0"/>
              <a:t>Sarah Fish</a:t>
            </a:r>
          </a:p>
        </p:txBody>
      </p:sp>
      <p:sp>
        <p:nvSpPr>
          <p:cNvPr id="53" name="TextBox 52"/>
          <p:cNvSpPr txBox="1"/>
          <p:nvPr/>
        </p:nvSpPr>
        <p:spPr>
          <a:xfrm>
            <a:off x="5623066" y="2104137"/>
            <a:ext cx="1601885" cy="307777"/>
          </a:xfrm>
          <a:prstGeom prst="rect">
            <a:avLst/>
          </a:prstGeom>
          <a:noFill/>
        </p:spPr>
        <p:txBody>
          <a:bodyPr wrap="square" rtlCol="0">
            <a:spAutoFit/>
          </a:bodyPr>
          <a:lstStyle/>
          <a:p>
            <a:pPr algn="ctr"/>
            <a:r>
              <a:rPr lang="en-US" dirty="0"/>
              <a:t>Pablo </a:t>
            </a:r>
            <a:r>
              <a:rPr lang="en-US" dirty="0" err="1"/>
              <a:t>Palmández</a:t>
            </a:r>
            <a:endParaRPr lang="en-US" dirty="0"/>
          </a:p>
        </p:txBody>
      </p:sp>
      <p:sp>
        <p:nvSpPr>
          <p:cNvPr id="54" name="TextBox 53"/>
          <p:cNvSpPr txBox="1"/>
          <p:nvPr/>
        </p:nvSpPr>
        <p:spPr>
          <a:xfrm>
            <a:off x="968494" y="4070269"/>
            <a:ext cx="1601885" cy="307777"/>
          </a:xfrm>
          <a:prstGeom prst="rect">
            <a:avLst/>
          </a:prstGeom>
          <a:noFill/>
        </p:spPr>
        <p:txBody>
          <a:bodyPr wrap="square" rtlCol="0">
            <a:spAutoFit/>
          </a:bodyPr>
          <a:lstStyle/>
          <a:p>
            <a:pPr algn="ctr"/>
            <a:r>
              <a:rPr lang="en-US" dirty="0"/>
              <a:t>Maria Blancas</a:t>
            </a:r>
          </a:p>
        </p:txBody>
      </p:sp>
      <p:sp>
        <p:nvSpPr>
          <p:cNvPr id="57" name="TextBox 56"/>
          <p:cNvSpPr txBox="1"/>
          <p:nvPr/>
        </p:nvSpPr>
        <p:spPr>
          <a:xfrm>
            <a:off x="2704995" y="4070269"/>
            <a:ext cx="1673598" cy="307777"/>
          </a:xfrm>
          <a:prstGeom prst="rect">
            <a:avLst/>
          </a:prstGeom>
          <a:noFill/>
        </p:spPr>
        <p:txBody>
          <a:bodyPr wrap="square" rtlCol="0">
            <a:spAutoFit/>
          </a:bodyPr>
          <a:lstStyle/>
          <a:p>
            <a:pPr algn="ctr"/>
            <a:r>
              <a:rPr lang="en-US" dirty="0"/>
              <a:t>Marcy Harrington</a:t>
            </a:r>
          </a:p>
        </p:txBody>
      </p:sp>
      <p:sp>
        <p:nvSpPr>
          <p:cNvPr id="61" name="TextBox 60"/>
          <p:cNvSpPr txBox="1"/>
          <p:nvPr/>
        </p:nvSpPr>
        <p:spPr>
          <a:xfrm>
            <a:off x="6418647" y="4073719"/>
            <a:ext cx="1522414" cy="307777"/>
          </a:xfrm>
          <a:prstGeom prst="rect">
            <a:avLst/>
          </a:prstGeom>
          <a:noFill/>
        </p:spPr>
        <p:txBody>
          <a:bodyPr wrap="square" rtlCol="0">
            <a:spAutoFit/>
          </a:bodyPr>
          <a:lstStyle/>
          <a:p>
            <a:pPr algn="ctr"/>
            <a:r>
              <a:rPr lang="en-US" dirty="0"/>
              <a:t>Eddie Kasner</a:t>
            </a:r>
          </a:p>
        </p:txBody>
      </p:sp>
      <p:sp>
        <p:nvSpPr>
          <p:cNvPr id="62" name="TextBox 61"/>
          <p:cNvSpPr txBox="1"/>
          <p:nvPr/>
        </p:nvSpPr>
        <p:spPr>
          <a:xfrm>
            <a:off x="4623954" y="4081442"/>
            <a:ext cx="1522414" cy="307777"/>
          </a:xfrm>
          <a:prstGeom prst="rect">
            <a:avLst/>
          </a:prstGeom>
          <a:noFill/>
        </p:spPr>
        <p:txBody>
          <a:bodyPr wrap="square" rtlCol="0">
            <a:spAutoFit/>
          </a:bodyPr>
          <a:lstStyle/>
          <a:p>
            <a:pPr algn="ctr"/>
            <a:r>
              <a:rPr lang="en-US" dirty="0"/>
              <a:t>John Garland</a:t>
            </a:r>
          </a:p>
        </p:txBody>
      </p:sp>
      <p:pic>
        <p:nvPicPr>
          <p:cNvPr id="31" name="Google Shape;138;g10c5846b3e7_0_1">
            <a:extLst>
              <a:ext uri="{FF2B5EF4-FFF2-40B4-BE49-F238E27FC236}">
                <a16:creationId xmlns:a16="http://schemas.microsoft.com/office/drawing/2014/main" id="{ED30B29C-09B0-4178-8E42-0D0C7EED7C04}"/>
              </a:ext>
            </a:extLst>
          </p:cNvPr>
          <p:cNvPicPr preferRelativeResize="0"/>
          <p:nvPr/>
        </p:nvPicPr>
        <p:blipFill>
          <a:blip r:embed="rId13" cstate="screen">
            <a:extLst>
              <a:ext uri="{28A0092B-C50C-407E-A947-70E740481C1C}">
                <a14:useLocalDpi xmlns:a14="http://schemas.microsoft.com/office/drawing/2010/main" val="0"/>
              </a:ext>
            </a:extLst>
          </a:blip>
          <a:srcRect/>
          <a:stretch/>
        </p:blipFill>
        <p:spPr>
          <a:xfrm rot="10800000">
            <a:off x="2910996" y="2692507"/>
            <a:ext cx="1283316" cy="1264305"/>
          </a:xfrm>
          <a:prstGeom prst="ellipse">
            <a:avLst/>
          </a:prstGeom>
          <a:noFill/>
          <a:ln>
            <a:noFill/>
          </a:ln>
        </p:spPr>
      </p:pic>
      <p:pic>
        <p:nvPicPr>
          <p:cNvPr id="32" name="Google Shape;142;p5">
            <a:extLst>
              <a:ext uri="{FF2B5EF4-FFF2-40B4-BE49-F238E27FC236}">
                <a16:creationId xmlns:a16="http://schemas.microsoft.com/office/drawing/2014/main" id="{C5A25760-C70A-40DC-81C0-7F14F01A3D3C}"/>
              </a:ext>
            </a:extLst>
          </p:cNvPr>
          <p:cNvPicPr preferRelativeResize="0"/>
          <p:nvPr/>
        </p:nvPicPr>
        <p:blipFill>
          <a:blip r:embed="rId14" cstate="screen">
            <a:extLst>
              <a:ext uri="{28A0092B-C50C-407E-A947-70E740481C1C}">
                <a14:useLocalDpi xmlns:a14="http://schemas.microsoft.com/office/drawing/2010/main" val="0"/>
              </a:ext>
            </a:extLst>
          </a:blip>
          <a:srcRect/>
          <a:stretch/>
        </p:blipFill>
        <p:spPr>
          <a:xfrm>
            <a:off x="6581456" y="2738662"/>
            <a:ext cx="1222096" cy="1218151"/>
          </a:xfrm>
          <a:prstGeom prst="ellipse">
            <a:avLst/>
          </a:prstGeom>
          <a:blipFill dpi="0" rotWithShape="1">
            <a:blip r:embed="rId12" cstate="screen">
              <a:extLst>
                <a:ext uri="{28A0092B-C50C-407E-A947-70E740481C1C}">
                  <a14:useLocalDpi xmlns:a14="http://schemas.microsoft.com/office/drawing/2010/main" val="0"/>
                </a:ext>
              </a:extLst>
            </a:blip>
            <a:srcRect/>
            <a:stretch>
              <a:fillRect/>
            </a:stretch>
          </a:blipFill>
          <a:ln>
            <a:noFill/>
          </a:ln>
        </p:spPr>
      </p:pic>
    </p:spTree>
    <p:extLst>
      <p:ext uri="{BB962C8B-B14F-4D97-AF65-F5344CB8AC3E}">
        <p14:creationId xmlns:p14="http://schemas.microsoft.com/office/powerpoint/2010/main" val="268727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B2FA-5DAD-4BD6-B7F4-4A76530A514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91230" y="1379330"/>
            <a:ext cx="3982006" cy="1475752"/>
          </a:xfrm>
          <a:prstGeom prst="rect">
            <a:avLst/>
          </a:prstGeom>
        </p:spPr>
      </p:pic>
      <p:pic>
        <p:nvPicPr>
          <p:cNvPr id="6" name="Picture 5">
            <a:extLst>
              <a:ext uri="{FF2B5EF4-FFF2-40B4-BE49-F238E27FC236}">
                <a16:creationId xmlns:a16="http://schemas.microsoft.com/office/drawing/2014/main" id="{5B5D7B6E-88D9-4F81-AD65-22391DE9E0F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572000" y="3277521"/>
            <a:ext cx="4483338" cy="1609950"/>
          </a:xfrm>
          <a:prstGeom prst="rect">
            <a:avLst/>
          </a:prstGeom>
        </p:spPr>
      </p:pic>
      <p:pic>
        <p:nvPicPr>
          <p:cNvPr id="8" name="Picture 7">
            <a:extLst>
              <a:ext uri="{FF2B5EF4-FFF2-40B4-BE49-F238E27FC236}">
                <a16:creationId xmlns:a16="http://schemas.microsoft.com/office/drawing/2014/main" id="{6D857326-B4DB-4F6E-AFD6-A353F3E9328B}"/>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620811" y="3072129"/>
            <a:ext cx="956158" cy="205392"/>
          </a:xfrm>
          <a:prstGeom prst="rect">
            <a:avLst/>
          </a:prstGeom>
        </p:spPr>
      </p:pic>
      <p:pic>
        <p:nvPicPr>
          <p:cNvPr id="10" name="Picture 9">
            <a:extLst>
              <a:ext uri="{FF2B5EF4-FFF2-40B4-BE49-F238E27FC236}">
                <a16:creationId xmlns:a16="http://schemas.microsoft.com/office/drawing/2014/main" id="{5238ECC2-08B3-47E1-AF19-FB05926A2452}"/>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491230" y="3277521"/>
            <a:ext cx="3982006" cy="1417785"/>
          </a:xfrm>
          <a:prstGeom prst="rect">
            <a:avLst/>
          </a:prstGeom>
        </p:spPr>
      </p:pic>
      <p:pic>
        <p:nvPicPr>
          <p:cNvPr id="11" name="Picture 10">
            <a:extLst>
              <a:ext uri="{FF2B5EF4-FFF2-40B4-BE49-F238E27FC236}">
                <a16:creationId xmlns:a16="http://schemas.microsoft.com/office/drawing/2014/main" id="{5AB6FBE7-2FBA-49B7-A6F3-8E8217CDE74B}"/>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4397834" y="1361141"/>
            <a:ext cx="3982006" cy="1130309"/>
          </a:xfrm>
          <a:prstGeom prst="rect">
            <a:avLst/>
          </a:prstGeom>
        </p:spPr>
      </p:pic>
      <p:sp>
        <p:nvSpPr>
          <p:cNvPr id="12" name="Google Shape;154;p6">
            <a:extLst>
              <a:ext uri="{FF2B5EF4-FFF2-40B4-BE49-F238E27FC236}">
                <a16:creationId xmlns:a16="http://schemas.microsoft.com/office/drawing/2014/main" id="{9988A7F2-4A49-4D50-B033-A66B32D3D681}"/>
              </a:ext>
            </a:extLst>
          </p:cNvPr>
          <p:cNvSpPr txBox="1"/>
          <p:nvPr/>
        </p:nvSpPr>
        <p:spPr>
          <a:xfrm>
            <a:off x="907135" y="720530"/>
            <a:ext cx="4457700" cy="55395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500" b="1">
                <a:solidFill>
                  <a:schemeClr val="dk1"/>
                </a:solidFill>
                <a:latin typeface="Open Sans"/>
                <a:ea typeface="Open Sans"/>
                <a:cs typeface="Open Sans"/>
                <a:sym typeface="Open Sans"/>
              </a:rPr>
              <a:t>PNASH Strategic Plan Priorities - 2021</a:t>
            </a:r>
            <a:endParaRPr b="1"/>
          </a:p>
        </p:txBody>
      </p:sp>
      <p:sp>
        <p:nvSpPr>
          <p:cNvPr id="13" name="Google Shape;158;p6">
            <a:extLst>
              <a:ext uri="{FF2B5EF4-FFF2-40B4-BE49-F238E27FC236}">
                <a16:creationId xmlns:a16="http://schemas.microsoft.com/office/drawing/2014/main" id="{946892D1-B0C2-46D4-B833-D7C7A3A87356}"/>
              </a:ext>
            </a:extLst>
          </p:cNvPr>
          <p:cNvSpPr txBox="1"/>
          <p:nvPr/>
        </p:nvSpPr>
        <p:spPr>
          <a:xfrm>
            <a:off x="491230" y="156157"/>
            <a:ext cx="6002380" cy="774438"/>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69904A"/>
              </a:buClr>
              <a:buSzPts val="3000"/>
              <a:buFont typeface="Encode Sans Condensed Thin"/>
              <a:buNone/>
            </a:pPr>
            <a:r>
              <a:rPr lang="en-US" sz="2400" dirty="0">
                <a:solidFill>
                  <a:schemeClr val="accent4">
                    <a:lumMod val="75000"/>
                  </a:schemeClr>
                </a:solidFill>
                <a:latin typeface="Encode Sans Condensed Thin"/>
                <a:sym typeface="Encode Sans Condensed Thin"/>
              </a:rPr>
              <a:t>New Cycle Strategic Planning</a:t>
            </a:r>
            <a:endParaRPr sz="2400" dirty="0">
              <a:solidFill>
                <a:schemeClr val="accent4">
                  <a:lumMod val="75000"/>
                </a:schemeClr>
              </a:solidFill>
            </a:endParaRPr>
          </a:p>
        </p:txBody>
      </p:sp>
    </p:spTree>
    <p:extLst>
      <p:ext uri="{BB962C8B-B14F-4D97-AF65-F5344CB8AC3E}">
        <p14:creationId xmlns:p14="http://schemas.microsoft.com/office/powerpoint/2010/main" val="3646177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38ECC2-08B3-47E1-AF19-FB05926A245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91230" y="1738157"/>
            <a:ext cx="8305480" cy="2957149"/>
          </a:xfrm>
          <a:prstGeom prst="rect">
            <a:avLst/>
          </a:prstGeom>
        </p:spPr>
      </p:pic>
      <p:sp>
        <p:nvSpPr>
          <p:cNvPr id="12" name="Google Shape;154;p6">
            <a:extLst>
              <a:ext uri="{FF2B5EF4-FFF2-40B4-BE49-F238E27FC236}">
                <a16:creationId xmlns:a16="http://schemas.microsoft.com/office/drawing/2014/main" id="{9988A7F2-4A49-4D50-B033-A66B32D3D681}"/>
              </a:ext>
            </a:extLst>
          </p:cNvPr>
          <p:cNvSpPr txBox="1"/>
          <p:nvPr/>
        </p:nvSpPr>
        <p:spPr>
          <a:xfrm>
            <a:off x="907135" y="720530"/>
            <a:ext cx="4457700" cy="55395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500" b="1">
                <a:solidFill>
                  <a:schemeClr val="dk1"/>
                </a:solidFill>
                <a:latin typeface="Open Sans"/>
                <a:ea typeface="Open Sans"/>
                <a:cs typeface="Open Sans"/>
                <a:sym typeface="Open Sans"/>
              </a:rPr>
              <a:t>PNASH Strategic Plan Priorities - 2021</a:t>
            </a:r>
            <a:endParaRPr b="1"/>
          </a:p>
        </p:txBody>
      </p:sp>
      <p:sp>
        <p:nvSpPr>
          <p:cNvPr id="13" name="Google Shape;158;p6">
            <a:extLst>
              <a:ext uri="{FF2B5EF4-FFF2-40B4-BE49-F238E27FC236}">
                <a16:creationId xmlns:a16="http://schemas.microsoft.com/office/drawing/2014/main" id="{946892D1-B0C2-46D4-B833-D7C7A3A87356}"/>
              </a:ext>
            </a:extLst>
          </p:cNvPr>
          <p:cNvSpPr txBox="1"/>
          <p:nvPr/>
        </p:nvSpPr>
        <p:spPr>
          <a:xfrm>
            <a:off x="598043" y="256860"/>
            <a:ext cx="6002380" cy="774438"/>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69904A"/>
              </a:buClr>
              <a:buSzPts val="3000"/>
              <a:buFont typeface="Encode Sans Condensed Thin"/>
              <a:buNone/>
            </a:pPr>
            <a:r>
              <a:rPr lang="en-US" sz="2400">
                <a:solidFill>
                  <a:schemeClr val="accent4">
                    <a:lumMod val="75000"/>
                  </a:schemeClr>
                </a:solidFill>
                <a:latin typeface="Encode Sans Condensed Thin"/>
                <a:sym typeface="Encode Sans Condensed Thin"/>
              </a:rPr>
              <a:t>New Cycle Strategic Planning</a:t>
            </a:r>
            <a:endParaRPr sz="2400">
              <a:solidFill>
                <a:schemeClr val="accent4">
                  <a:lumMod val="75000"/>
                </a:schemeClr>
              </a:solidFill>
            </a:endParaRPr>
          </a:p>
        </p:txBody>
      </p:sp>
    </p:spTree>
    <p:extLst>
      <p:ext uri="{BB962C8B-B14F-4D97-AF65-F5344CB8AC3E}">
        <p14:creationId xmlns:p14="http://schemas.microsoft.com/office/powerpoint/2010/main" val="160390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p:nvPr/>
        </p:nvSpPr>
        <p:spPr>
          <a:xfrm>
            <a:off x="544089" y="691534"/>
            <a:ext cx="4891487" cy="991724"/>
          </a:xfrm>
          <a:prstGeom prst="rect">
            <a:avLst/>
          </a:prstGeom>
          <a:noFill/>
          <a:ln>
            <a:noFill/>
          </a:ln>
        </p:spPr>
        <p:txBody>
          <a:bodyPr spcFirstLastPara="1" wrap="square" lIns="68575" tIns="34275" rIns="68575" bIns="34275" anchor="ctr" anchorCtr="0">
            <a:noAutofit/>
          </a:bodyPr>
          <a:lstStyle/>
          <a:p>
            <a:pPr algn="l"/>
            <a:r>
              <a:rPr lang="en-US" sz="2000" b="1" i="0" dirty="0">
                <a:solidFill>
                  <a:srgbClr val="69904A"/>
                </a:solidFill>
                <a:effectLst/>
                <a:latin typeface="Calibri" panose="020F0502020204030204" pitchFamily="34" charset="0"/>
                <a:cs typeface="Calibri" panose="020F0502020204030204" pitchFamily="34" charset="0"/>
              </a:rPr>
              <a:t>Research, NIOSH 2022-2027</a:t>
            </a:r>
            <a:br>
              <a:rPr lang="en-US" sz="2000" b="1" i="0" dirty="0">
                <a:solidFill>
                  <a:srgbClr val="69904A"/>
                </a:solidFill>
                <a:effectLst/>
                <a:latin typeface="Calibri" panose="020F0502020204030204" pitchFamily="34" charset="0"/>
                <a:cs typeface="Calibri" panose="020F0502020204030204" pitchFamily="34" charset="0"/>
              </a:rPr>
            </a:br>
            <a:r>
              <a:rPr lang="en-US" sz="2000" b="1" i="0" dirty="0">
                <a:solidFill>
                  <a:schemeClr val="tx1"/>
                </a:solidFill>
                <a:effectLst/>
                <a:latin typeface="Calibri" panose="020F0502020204030204" pitchFamily="34" charset="0"/>
                <a:cs typeface="Calibri" panose="020F0502020204030204" pitchFamily="34" charset="0"/>
              </a:rPr>
              <a:t>Forestry Workforce Location- and Wearable-based Activity Recognition to Quantify on-the Job Digital Health and Safety Metrics</a:t>
            </a:r>
          </a:p>
        </p:txBody>
      </p:sp>
      <p:sp>
        <p:nvSpPr>
          <p:cNvPr id="129" name="Google Shape;129;p4"/>
          <p:cNvSpPr txBox="1"/>
          <p:nvPr/>
        </p:nvSpPr>
        <p:spPr>
          <a:xfrm>
            <a:off x="571440" y="2151350"/>
            <a:ext cx="7781312" cy="2462172"/>
          </a:xfrm>
          <a:prstGeom prst="rect">
            <a:avLst/>
          </a:prstGeom>
          <a:noFill/>
          <a:ln>
            <a:noFill/>
          </a:ln>
        </p:spPr>
        <p:txBody>
          <a:bodyPr spcFirstLastPara="1" wrap="square" lIns="91425" tIns="45700" rIns="91425" bIns="45700" anchor="t" anchorCtr="0">
            <a:spAutoFit/>
          </a:bodyPr>
          <a:lstStyle/>
          <a:p>
            <a:pPr indent="-365760"/>
            <a:r>
              <a:rPr lang="en-US" b="1" i="0">
                <a:solidFill>
                  <a:srgbClr val="000000"/>
                </a:solidFill>
                <a:effectLst/>
                <a:latin typeface="Calibri"/>
                <a:cs typeface="Calibri"/>
              </a:rPr>
              <a:t>Principal Investigators</a:t>
            </a:r>
            <a:r>
              <a:rPr lang="en-US" b="0" i="0">
                <a:solidFill>
                  <a:srgbClr val="000000"/>
                </a:solidFill>
                <a:effectLst/>
                <a:latin typeface="Calibri"/>
                <a:cs typeface="Calibri"/>
              </a:rPr>
              <a:t>: </a:t>
            </a:r>
            <a:r>
              <a:rPr lang="en-US" b="0" i="0" u="none" strike="noStrike">
                <a:solidFill>
                  <a:schemeClr val="tx1"/>
                </a:solidFill>
                <a:effectLst/>
                <a:latin typeface="Calibri"/>
                <a:cs typeface="Calibri"/>
              </a:rPr>
              <a:t>Robert Keefe</a:t>
            </a:r>
            <a:r>
              <a:rPr lang="en-US" b="0" i="0">
                <a:solidFill>
                  <a:schemeClr val="tx1"/>
                </a:solidFill>
                <a:effectLst/>
                <a:latin typeface="Calibri"/>
                <a:cs typeface="Calibri"/>
              </a:rPr>
              <a:t>, Associate Professor and Director, Experimental Forest; </a:t>
            </a:r>
            <a:br>
              <a:rPr lang="en-US">
                <a:solidFill>
                  <a:schemeClr val="tx1"/>
                </a:solidFill>
                <a:latin typeface="Calibri"/>
                <a:cs typeface="Calibri"/>
              </a:rPr>
            </a:br>
            <a:r>
              <a:rPr lang="en-US" b="0" i="0" u="none" strike="noStrike">
                <a:solidFill>
                  <a:schemeClr val="tx1"/>
                </a:solidFill>
                <a:effectLst/>
                <a:latin typeface="Calibri"/>
                <a:cs typeface="Calibri"/>
              </a:rPr>
              <a:t>Eloise Zimbelman</a:t>
            </a:r>
            <a:r>
              <a:rPr lang="en-US" b="0" i="0">
                <a:solidFill>
                  <a:schemeClr val="tx1"/>
                </a:solidFill>
                <a:effectLst/>
                <a:latin typeface="Calibri"/>
                <a:cs typeface="Calibri"/>
              </a:rPr>
              <a:t>, </a:t>
            </a:r>
            <a:r>
              <a:rPr lang="en-US" b="0" i="0">
                <a:solidFill>
                  <a:srgbClr val="000000"/>
                </a:solidFill>
                <a:effectLst/>
                <a:latin typeface="Calibri"/>
                <a:cs typeface="Calibri"/>
              </a:rPr>
              <a:t>Postdoctoral Scholar, University of Idaho, Dept of Forest, Rangeland and Fire Sciences</a:t>
            </a:r>
          </a:p>
          <a:p>
            <a:pPr indent="-365760" algn="l"/>
            <a:endParaRPr lang="en-US" b="0" i="0">
              <a:solidFill>
                <a:srgbClr val="000000"/>
              </a:solidFill>
              <a:effectLst/>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rgbClr val="69904A"/>
              </a:buClr>
              <a:buSzPts val="1800"/>
              <a:buFont typeface="Noto Sans Symbols"/>
              <a:buChar char="▪"/>
            </a:pPr>
            <a:r>
              <a:rPr lang="en-US" b="0" i="0">
                <a:solidFill>
                  <a:srgbClr val="000000"/>
                </a:solidFill>
                <a:effectLst/>
                <a:latin typeface="Calibri" panose="020F0502020204030204" pitchFamily="34" charset="0"/>
                <a:cs typeface="Calibri" panose="020F0502020204030204" pitchFamily="34" charset="0"/>
              </a:rPr>
              <a:t>A smartwatch app jointly with a location-sharing system to provide both location- and smartwatch </a:t>
            </a:r>
            <a:r>
              <a:rPr lang="en-US">
                <a:latin typeface="Calibri" panose="020F0502020204030204" pitchFamily="34" charset="0"/>
                <a:cs typeface="Calibri" panose="020F0502020204030204" pitchFamily="34" charset="0"/>
              </a:rPr>
              <a:t>activity</a:t>
            </a:r>
            <a:r>
              <a:rPr lang="en-US" b="0" i="0">
                <a:solidFill>
                  <a:srgbClr val="000000"/>
                </a:solidFill>
                <a:effectLst/>
                <a:latin typeface="Calibri" panose="020F0502020204030204" pitchFamily="34" charset="0"/>
                <a:cs typeface="Calibri" panose="020F0502020204030204" pitchFamily="34" charset="0"/>
              </a:rPr>
              <a:t>-based information </a:t>
            </a:r>
            <a:r>
              <a:rPr lang="en-US">
                <a:latin typeface="Calibri" panose="020F0502020204030204" pitchFamily="34" charset="0"/>
                <a:cs typeface="Calibri" panose="020F0502020204030204" pitchFamily="34" charset="0"/>
              </a:rPr>
              <a:t>to improve situational awareness and </a:t>
            </a:r>
            <a:r>
              <a:rPr lang="en-US" b="0" i="0">
                <a:solidFill>
                  <a:srgbClr val="000000"/>
                </a:solidFill>
                <a:effectLst/>
                <a:latin typeface="Calibri" panose="020F0502020204030204" pitchFamily="34" charset="0"/>
                <a:cs typeface="Calibri" panose="020F0502020204030204" pitchFamily="34" charset="0"/>
              </a:rPr>
              <a:t>reduce logging injuries.</a:t>
            </a:r>
          </a:p>
          <a:p>
            <a:pPr>
              <a:buClr>
                <a:srgbClr val="69904A"/>
              </a:buClr>
              <a:buSzPts val="1800"/>
            </a:pPr>
            <a:endParaRPr lang="en-US">
              <a:solidFill>
                <a:schemeClr val="accent4">
                  <a:lumMod val="50000"/>
                </a:schemeClr>
              </a:solidFill>
              <a:latin typeface="Calibri" panose="020F0502020204030204" pitchFamily="34" charset="0"/>
              <a:cs typeface="Calibri" panose="020F0502020204030204" pitchFamily="34" charset="0"/>
            </a:endParaRPr>
          </a:p>
          <a:p>
            <a:pPr>
              <a:buClr>
                <a:srgbClr val="69904A"/>
              </a:buClr>
              <a:buSzPts val="1800"/>
            </a:pPr>
            <a:r>
              <a:rPr lang="en-US" b="1">
                <a:solidFill>
                  <a:schemeClr val="accent4">
                    <a:lumMod val="50000"/>
                  </a:schemeClr>
                </a:solidFill>
                <a:latin typeface="Calibri" panose="020F0502020204030204" pitchFamily="34" charset="0"/>
                <a:cs typeface="Calibri" panose="020F0502020204030204" pitchFamily="34" charset="0"/>
              </a:rPr>
              <a:t>SPECIFIC AIMS: </a:t>
            </a:r>
          </a:p>
          <a:p>
            <a:pPr marL="342900" lvl="1" indent="-342900">
              <a:buClr>
                <a:schemeClr val="accent4">
                  <a:lumMod val="50000"/>
                </a:schemeClr>
              </a:buClr>
              <a:buSzPct val="100000"/>
              <a:buFont typeface="+mj-lt"/>
              <a:buAutoNum type="arabicPeriod"/>
            </a:pPr>
            <a:r>
              <a:rPr lang="en-US">
                <a:solidFill>
                  <a:schemeClr val="tx1"/>
                </a:solidFill>
                <a:latin typeface="Calibri"/>
                <a:cs typeface="Calibri"/>
              </a:rPr>
              <a:t>Develop human activity recognition models needed to classify logging work activities </a:t>
            </a:r>
            <a:br>
              <a:rPr lang="en-US">
                <a:solidFill>
                  <a:schemeClr val="tx1"/>
                </a:solidFill>
                <a:latin typeface="Calibri"/>
                <a:cs typeface="Calibri"/>
              </a:rPr>
            </a:br>
            <a:r>
              <a:rPr lang="en-US">
                <a:solidFill>
                  <a:schemeClr val="tx1"/>
                </a:solidFill>
                <a:latin typeface="Calibri"/>
                <a:cs typeface="Calibri"/>
              </a:rPr>
              <a:t>in real-time using smartwatches</a:t>
            </a:r>
          </a:p>
          <a:p>
            <a:pPr marL="342900" lvl="1" indent="-342900">
              <a:buClr>
                <a:schemeClr val="accent4">
                  <a:lumMod val="50000"/>
                </a:schemeClr>
              </a:buClr>
              <a:buSzPct val="100000"/>
              <a:buFont typeface="+mj-lt"/>
              <a:buAutoNum type="arabicPeriod"/>
            </a:pPr>
            <a:r>
              <a:rPr lang="en-US">
                <a:solidFill>
                  <a:schemeClr val="tx1"/>
                </a:solidFill>
                <a:latin typeface="Calibri" panose="020F0502020204030204" pitchFamily="34" charset="0"/>
                <a:cs typeface="Calibri" panose="020F0502020204030204" pitchFamily="34" charset="0"/>
              </a:rPr>
              <a:t>Code and evaluate those models using a smartwatch app prototype</a:t>
            </a:r>
          </a:p>
          <a:p>
            <a:pPr marL="342900" lvl="1" indent="-342900">
              <a:buClr>
                <a:schemeClr val="accent4">
                  <a:lumMod val="50000"/>
                </a:schemeClr>
              </a:buClr>
              <a:buSzPct val="100000"/>
              <a:buFont typeface="+mj-lt"/>
              <a:buAutoNum type="arabicPeriod"/>
            </a:pPr>
            <a:r>
              <a:rPr lang="en-US">
                <a:solidFill>
                  <a:schemeClr val="tx1"/>
                </a:solidFill>
                <a:latin typeface="Calibri" panose="020F0502020204030204" pitchFamily="34" charset="0"/>
                <a:cs typeface="Calibri" panose="020F0502020204030204" pitchFamily="34" charset="0"/>
              </a:rPr>
              <a:t>Evaluate the smartwatch app jointly with a location-sharing system in active forest operations</a:t>
            </a:r>
            <a:endParaRPr lang="en-US">
              <a:solidFill>
                <a:schemeClr val="tx1"/>
              </a:solidFill>
              <a:latin typeface="Calibri" panose="020F0502020204030204" pitchFamily="34" charset="0"/>
              <a:ea typeface="Open Sans"/>
              <a:cs typeface="Calibri" panose="020F0502020204030204" pitchFamily="34" charset="0"/>
              <a:sym typeface="Open Sans"/>
            </a:endParaRPr>
          </a:p>
        </p:txBody>
      </p:sp>
      <p:sp>
        <p:nvSpPr>
          <p:cNvPr id="130" name="Google Shape;130;p4"/>
          <p:cNvSpPr/>
          <p:nvPr/>
        </p:nvSpPr>
        <p:spPr>
          <a:xfrm>
            <a:off x="0" y="4610580"/>
            <a:ext cx="9166185" cy="6529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8" name="Google Shape;131;p4">
            <a:extLst>
              <a:ext uri="{FF2B5EF4-FFF2-40B4-BE49-F238E27FC236}">
                <a16:creationId xmlns:a16="http://schemas.microsoft.com/office/drawing/2014/main" id="{3F7D99C9-6402-4A69-9DBF-00FFF52FF3FF}"/>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8382000" y="4400550"/>
            <a:ext cx="448514" cy="609600"/>
          </a:xfrm>
          <a:prstGeom prst="rect">
            <a:avLst/>
          </a:prstGeom>
          <a:noFill/>
          <a:ln>
            <a:noFill/>
          </a:ln>
        </p:spPr>
      </p:pic>
      <p:grpSp>
        <p:nvGrpSpPr>
          <p:cNvPr id="9" name="Google Shape;140;p5">
            <a:extLst>
              <a:ext uri="{FF2B5EF4-FFF2-40B4-BE49-F238E27FC236}">
                <a16:creationId xmlns:a16="http://schemas.microsoft.com/office/drawing/2014/main" id="{CA2261FA-6790-4DB7-9007-F8CC698292CD}"/>
              </a:ext>
            </a:extLst>
          </p:cNvPr>
          <p:cNvGrpSpPr/>
          <p:nvPr/>
        </p:nvGrpSpPr>
        <p:grpSpPr>
          <a:xfrm>
            <a:off x="7153305" y="623409"/>
            <a:ext cx="1571903" cy="1571903"/>
            <a:chOff x="7035001" y="387762"/>
            <a:chExt cx="1571903" cy="1571903"/>
          </a:xfrm>
        </p:grpSpPr>
        <p:sp>
          <p:nvSpPr>
            <p:cNvPr id="10" name="Google Shape;141;p5">
              <a:extLst>
                <a:ext uri="{FF2B5EF4-FFF2-40B4-BE49-F238E27FC236}">
                  <a16:creationId xmlns:a16="http://schemas.microsoft.com/office/drawing/2014/main" id="{B8A044A0-DD3A-47F2-9CC0-9CE97F5AC815}"/>
                </a:ext>
              </a:extLst>
            </p:cNvPr>
            <p:cNvSpPr/>
            <p:nvPr/>
          </p:nvSpPr>
          <p:spPr>
            <a:xfrm>
              <a:off x="7035001" y="387762"/>
              <a:ext cx="1571903" cy="1571903"/>
            </a:xfrm>
            <a:prstGeom prst="ellipse">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1" name="Google Shape;142;p5">
              <a:extLst>
                <a:ext uri="{FF2B5EF4-FFF2-40B4-BE49-F238E27FC236}">
                  <a16:creationId xmlns:a16="http://schemas.microsoft.com/office/drawing/2014/main" id="{031DFCA4-592A-418B-A6CF-4FB1FAC6E9B5}"/>
                </a:ext>
              </a:extLst>
            </p:cNvPr>
            <p:cNvPicPr preferRelativeResize="0"/>
            <p:nvPr/>
          </p:nvPicPr>
          <p:blipFill>
            <a:blip r:embed="rId4" cstate="screen">
              <a:extLst>
                <a:ext uri="{28A0092B-C50C-407E-A947-70E740481C1C}">
                  <a14:useLocalDpi xmlns:a14="http://schemas.microsoft.com/office/drawing/2010/main" val="0"/>
                </a:ext>
              </a:extLst>
            </a:blip>
            <a:srcRect/>
            <a:stretch/>
          </p:blipFill>
          <p:spPr>
            <a:xfrm>
              <a:off x="7081935" y="432211"/>
              <a:ext cx="1478034" cy="1483004"/>
            </a:xfrm>
            <a:prstGeom prst="ellipse">
              <a:avLst/>
            </a:prstGeom>
            <a:blipFill dpi="0" rotWithShape="1">
              <a:blip r:embed="rId5" cstate="screen">
                <a:extLst>
                  <a:ext uri="{28A0092B-C50C-407E-A947-70E740481C1C}">
                    <a14:useLocalDpi xmlns:a14="http://schemas.microsoft.com/office/drawing/2010/main" val="0"/>
                  </a:ext>
                </a:extLst>
              </a:blip>
              <a:srcRect/>
              <a:stretch>
                <a:fillRect/>
              </a:stretch>
            </a:blipFill>
            <a:ln>
              <a:noFill/>
            </a:ln>
          </p:spPr>
        </p:pic>
      </p:grpSp>
      <p:grpSp>
        <p:nvGrpSpPr>
          <p:cNvPr id="17" name="Google Shape;140;p5">
            <a:extLst>
              <a:ext uri="{FF2B5EF4-FFF2-40B4-BE49-F238E27FC236}">
                <a16:creationId xmlns:a16="http://schemas.microsoft.com/office/drawing/2014/main" id="{293BCC8D-CD4A-451B-BBAC-FCFE89FF218A}"/>
              </a:ext>
            </a:extLst>
          </p:cNvPr>
          <p:cNvGrpSpPr/>
          <p:nvPr/>
        </p:nvGrpSpPr>
        <p:grpSpPr>
          <a:xfrm>
            <a:off x="5866647" y="230169"/>
            <a:ext cx="1720158" cy="1693564"/>
            <a:chOff x="7035001" y="387762"/>
            <a:chExt cx="1571903" cy="1571903"/>
          </a:xfrm>
        </p:grpSpPr>
        <p:sp>
          <p:nvSpPr>
            <p:cNvPr id="18" name="Google Shape;141;p5">
              <a:extLst>
                <a:ext uri="{FF2B5EF4-FFF2-40B4-BE49-F238E27FC236}">
                  <a16:creationId xmlns:a16="http://schemas.microsoft.com/office/drawing/2014/main" id="{BA8FC3C3-FEAE-4B0F-AC03-4D43C9DC963B}"/>
                </a:ext>
              </a:extLst>
            </p:cNvPr>
            <p:cNvSpPr/>
            <p:nvPr/>
          </p:nvSpPr>
          <p:spPr>
            <a:xfrm>
              <a:off x="7035001" y="387762"/>
              <a:ext cx="1571903" cy="1571903"/>
            </a:xfrm>
            <a:prstGeom prst="ellipse">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9" name="Google Shape;142;p5">
              <a:extLst>
                <a:ext uri="{FF2B5EF4-FFF2-40B4-BE49-F238E27FC236}">
                  <a16:creationId xmlns:a16="http://schemas.microsoft.com/office/drawing/2014/main" id="{6D62F097-975F-4314-A541-4A04EA3EF3D2}"/>
                </a:ext>
              </a:extLst>
            </p:cNvPr>
            <p:cNvPicPr preferRelativeResize="0"/>
            <p:nvPr/>
          </p:nvPicPr>
          <p:blipFill>
            <a:blip r:embed="rId6" cstate="screen">
              <a:extLst>
                <a:ext uri="{28A0092B-C50C-407E-A947-70E740481C1C}">
                  <a14:useLocalDpi xmlns:a14="http://schemas.microsoft.com/office/drawing/2010/main" val="0"/>
                </a:ext>
              </a:extLst>
            </a:blip>
            <a:srcRect/>
            <a:stretch/>
          </p:blipFill>
          <p:spPr>
            <a:xfrm>
              <a:off x="7081935" y="432211"/>
              <a:ext cx="1478034" cy="1483004"/>
            </a:xfrm>
            <a:prstGeom prst="ellipse">
              <a:avLst/>
            </a:prstGeom>
            <a:blipFill dpi="0" rotWithShape="1">
              <a:blip r:embed="rId7" cstate="screen">
                <a:extLst>
                  <a:ext uri="{28A0092B-C50C-407E-A947-70E740481C1C}">
                    <a14:useLocalDpi xmlns:a14="http://schemas.microsoft.com/office/drawing/2010/main" val="0"/>
                  </a:ext>
                </a:extLst>
              </a:blip>
              <a:srcRect/>
              <a:stretch>
                <a:fillRect/>
              </a:stretch>
            </a:blip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3" name="Picture 2">
            <a:extLst>
              <a:ext uri="{FF2B5EF4-FFF2-40B4-BE49-F238E27FC236}">
                <a16:creationId xmlns:a16="http://schemas.microsoft.com/office/drawing/2014/main" id="{4E46DF19-D342-4E4F-A325-E398CDEF95E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92517" y="-17883"/>
            <a:ext cx="2511133" cy="2736622"/>
          </a:xfrm>
          <a:prstGeom prst="rect">
            <a:avLst/>
          </a:prstGeom>
        </p:spPr>
      </p:pic>
      <p:pic>
        <p:nvPicPr>
          <p:cNvPr id="12" name="Picture 11">
            <a:extLst>
              <a:ext uri="{FF2B5EF4-FFF2-40B4-BE49-F238E27FC236}">
                <a16:creationId xmlns:a16="http://schemas.microsoft.com/office/drawing/2014/main" id="{81193C03-DB84-4904-86FD-F5CD7E6AB7B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613555" y="2349339"/>
            <a:ext cx="3117214" cy="1822789"/>
          </a:xfrm>
          <a:prstGeom prst="rect">
            <a:avLst/>
          </a:prstGeom>
        </p:spPr>
      </p:pic>
      <p:pic>
        <p:nvPicPr>
          <p:cNvPr id="10" name="Content Placeholder 3" descr="P1010847.JPG">
            <a:extLst>
              <a:ext uri="{FF2B5EF4-FFF2-40B4-BE49-F238E27FC236}">
                <a16:creationId xmlns:a16="http://schemas.microsoft.com/office/drawing/2014/main" id="{49D85A83-B5DF-4FFF-831F-FFD9542A067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661926" y="2296131"/>
            <a:ext cx="2729465" cy="1982263"/>
          </a:xfrm>
          <a:prstGeom prst="rect">
            <a:avLst/>
          </a:prstGeom>
        </p:spPr>
      </p:pic>
      <p:pic>
        <p:nvPicPr>
          <p:cNvPr id="11" name="Picture 10">
            <a:extLst>
              <a:ext uri="{FF2B5EF4-FFF2-40B4-BE49-F238E27FC236}">
                <a16:creationId xmlns:a16="http://schemas.microsoft.com/office/drawing/2014/main" id="{A30453BE-938B-47DA-96A4-AD090C974ECD}"/>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6303650" y="-3597"/>
            <a:ext cx="3793602" cy="2352936"/>
          </a:xfrm>
          <a:prstGeom prst="rect">
            <a:avLst/>
          </a:prstGeom>
        </p:spPr>
      </p:pic>
      <p:pic>
        <p:nvPicPr>
          <p:cNvPr id="115" name="Google Shape;115;p3"/>
          <p:cNvPicPr preferRelativeResize="0"/>
          <p:nvPr/>
        </p:nvPicPr>
        <p:blipFill rotWithShape="1">
          <a:blip r:embed="rId7" cstate="screen">
            <a:alphaModFix/>
            <a:extLst>
              <a:ext uri="{28A0092B-C50C-407E-A947-70E740481C1C}">
                <a14:useLocalDpi xmlns:a14="http://schemas.microsoft.com/office/drawing/2010/main" val="0"/>
              </a:ext>
            </a:extLst>
          </a:blip>
          <a:srcRect/>
          <a:stretch/>
        </p:blipFill>
        <p:spPr>
          <a:xfrm>
            <a:off x="0" y="-17883"/>
            <a:ext cx="3793602" cy="4197601"/>
          </a:xfrm>
          <a:prstGeom prst="rect">
            <a:avLst/>
          </a:prstGeom>
          <a:noFill/>
          <a:ln>
            <a:noFill/>
          </a:ln>
        </p:spPr>
      </p:pic>
      <p:sp>
        <p:nvSpPr>
          <p:cNvPr id="116" name="Google Shape;116;p3"/>
          <p:cNvSpPr/>
          <p:nvPr/>
        </p:nvSpPr>
        <p:spPr>
          <a:xfrm>
            <a:off x="111833" y="4200118"/>
            <a:ext cx="9457326" cy="990248"/>
          </a:xfrm>
          <a:prstGeom prst="rect">
            <a:avLst/>
          </a:prstGeom>
          <a:solidFill>
            <a:schemeClr val="lt1"/>
          </a:solid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US" sz="2000" b="1" dirty="0">
                <a:solidFill>
                  <a:schemeClr val="accent3">
                    <a:lumMod val="50000"/>
                  </a:schemeClr>
                </a:solidFill>
                <a:latin typeface="Encode Sans Condensed Thin" panose="020B0604020202020204" charset="0"/>
                <a:ea typeface="Arial" charset="0"/>
                <a:cs typeface="Arial" charset="0"/>
              </a:rPr>
              <a:t>Steep slopes, dense forests, new mechanized technology</a:t>
            </a:r>
            <a:endParaRPr sz="2000" dirty="0">
              <a:solidFill>
                <a:schemeClr val="lt1"/>
              </a:solidFill>
              <a:latin typeface="Encode Sans Condensed Thin" panose="020B0604020202020204" charset="0"/>
              <a:ea typeface="Calibri"/>
              <a:cs typeface="Calibri"/>
              <a:sym typeface="Calibri"/>
            </a:endParaRPr>
          </a:p>
        </p:txBody>
      </p:sp>
      <p:sp>
        <p:nvSpPr>
          <p:cNvPr id="117" name="Google Shape;117;p3"/>
          <p:cNvSpPr txBox="1"/>
          <p:nvPr/>
        </p:nvSpPr>
        <p:spPr>
          <a:xfrm>
            <a:off x="2174744" y="1105815"/>
            <a:ext cx="3048370" cy="774438"/>
          </a:xfrm>
          <a:prstGeom prst="rect">
            <a:avLst/>
          </a:prstGeom>
          <a:noFill/>
          <a:ln>
            <a:noFill/>
          </a:ln>
        </p:spPr>
        <p:txBody>
          <a:bodyPr spcFirstLastPara="1" wrap="square" lIns="68575" tIns="34275" rIns="68575" bIns="34275" anchor="ctr" anchorCtr="0">
            <a:normAutofit/>
          </a:bodyPr>
          <a:lstStyle/>
          <a:p>
            <a:pPr marL="0" marR="0" lvl="0" indent="0" algn="l" rtl="0">
              <a:spcBef>
                <a:spcPts val="0"/>
              </a:spcBef>
              <a:spcAft>
                <a:spcPts val="0"/>
              </a:spcAft>
              <a:buClr>
                <a:schemeClr val="dk1"/>
              </a:buClr>
              <a:buSzPts val="2250"/>
              <a:buFont typeface="Calibri"/>
              <a:buNone/>
            </a:pPr>
            <a:endParaRPr sz="2250">
              <a:solidFill>
                <a:srgbClr val="4B2E83"/>
              </a:solidFill>
              <a:latin typeface="Encode Sans Condensed Thin"/>
              <a:ea typeface="Encode Sans Condensed Thin"/>
              <a:cs typeface="Encode Sans Condensed Thin"/>
              <a:sym typeface="Encode Sans Condensed Thin"/>
            </a:endParaRPr>
          </a:p>
        </p:txBody>
      </p:sp>
      <p:pic>
        <p:nvPicPr>
          <p:cNvPr id="119" name="Google Shape;119;p3"/>
          <p:cNvPicPr preferRelativeResize="0"/>
          <p:nvPr/>
        </p:nvPicPr>
        <p:blipFill rotWithShape="1">
          <a:blip r:embed="rId8" cstate="screen">
            <a:alphaModFix/>
            <a:extLst>
              <a:ext uri="{28A0092B-C50C-407E-A947-70E740481C1C}">
                <a14:useLocalDpi xmlns:a14="http://schemas.microsoft.com/office/drawing/2010/main" val="0"/>
              </a:ext>
            </a:extLst>
          </a:blip>
          <a:srcRect/>
          <a:stretch/>
        </p:blipFill>
        <p:spPr>
          <a:xfrm>
            <a:off x="762000" y="1449883"/>
            <a:ext cx="1959444" cy="95251"/>
          </a:xfrm>
          <a:prstGeom prst="rect">
            <a:avLst/>
          </a:prstGeom>
          <a:noFill/>
          <a:ln>
            <a:noFill/>
          </a:ln>
        </p:spPr>
      </p:pic>
      <p:sp>
        <p:nvSpPr>
          <p:cNvPr id="120" name="Google Shape;120;p3"/>
          <p:cNvSpPr/>
          <p:nvPr/>
        </p:nvSpPr>
        <p:spPr>
          <a:xfrm>
            <a:off x="-321297" y="4147053"/>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21" name="Google Shape;121;p3"/>
          <p:cNvPicPr preferRelativeResize="0"/>
          <p:nvPr/>
        </p:nvPicPr>
        <p:blipFill rotWithShape="1">
          <a:blip r:embed="rId9" cstate="screen">
            <a:alphaModFix/>
            <a:extLst>
              <a:ext uri="{28A0092B-C50C-407E-A947-70E740481C1C}">
                <a14:useLocalDpi xmlns:a14="http://schemas.microsoft.com/office/drawing/2010/main" val="0"/>
              </a:ext>
            </a:extLst>
          </a:blip>
          <a:srcRect/>
          <a:stretch/>
        </p:blipFill>
        <p:spPr>
          <a:xfrm>
            <a:off x="8382000" y="4400550"/>
            <a:ext cx="448514" cy="609600"/>
          </a:xfrm>
          <a:prstGeom prst="rect">
            <a:avLst/>
          </a:prstGeom>
          <a:noFill/>
          <a:ln>
            <a:noFill/>
          </a:ln>
        </p:spPr>
      </p:pic>
      <p:sp>
        <p:nvSpPr>
          <p:cNvPr id="122" name="Google Shape;122;p3"/>
          <p:cNvSpPr txBox="1"/>
          <p:nvPr/>
        </p:nvSpPr>
        <p:spPr>
          <a:xfrm>
            <a:off x="681105" y="662929"/>
            <a:ext cx="7268417" cy="774438"/>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3000"/>
              <a:buFont typeface="Encode Sans Condensed Thin"/>
              <a:buNone/>
            </a:pPr>
            <a:r>
              <a:rPr lang="en-US" sz="3000" dirty="0">
                <a:solidFill>
                  <a:schemeClr val="lt1"/>
                </a:solidFill>
                <a:latin typeface="Encode Sans Condensed Thin"/>
                <a:sym typeface="Encode Sans Condensed Thin"/>
              </a:rPr>
              <a:t>NW LOGGING</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GUID" val="274C03305CA54817A711DDC118A6CBC6"/>
  <p:tag name="SLIDEID" val="274C03305CA54817A711DDC118A6CBC6"/>
  <p:tag name="SLIDEORDER" val="1"/>
  <p:tag name="SLIDETYPE" val="Q"/>
  <p:tag name="DEMOGRAPHIC" val="False"/>
  <p:tag name="TEAMASSIGN" val="False"/>
  <p:tag name="SPEEDSCORING" val="False"/>
  <p:tag name="CORRECTPOINTVALUE" val="1"/>
  <p:tag name="INCORRECTPOINTVALUE" val="0"/>
  <p:tag name="ZEROBASED" val="False"/>
  <p:tag name="AUTOADVANCE" val="False"/>
  <p:tag name="NUMRESPONSES" val="3"/>
  <p:tag name="PRIORITYRANKING" val="True"/>
  <p:tag name="MULTIRESPDIVISOR" val="0"/>
  <p:tag name="ALLOWDUPLICATES" val="False"/>
  <p:tag name="RESPONSEWEIGHT" val="10,9,8,7,6,5,4,3,2,1"/>
  <p:tag name="DELIMITERS" val="3.1"/>
  <p:tag name="VALUEFORMAT" val="0%"/>
  <p:tag name="QUESTIONALIAS" val="WHAT TRAINING TOPICS WOULD BE MOST USEFUL TO IMPROVE SAFETY? (PRIORITY TOP 3)"/>
  <p:tag name="ANSWERSALIAS" val="SAFETY LEADERSHIP|smicln|CHAINSAW USE &amp; MAINTENCE|smicln|OTHER EQUIPMENT MAINTENANCE|smicln|DANGER TREES|smicln|FATIGUE &amp; STRESS|smicln|FITNESS &amp; HEALTH|smicln|GUARDING &amp; LOCK-OUT/TAG-OUT|smicln|KNOWING BEST PPE OPTIONS|smicln|WORKERS COMPENSATION"/>
  <p:tag name="VALUES" val="No Value|smicln|No Value|smicln|No Value|smicln|No Value|smicln|No Value|smicln|No Value|smicln|No Value|smicln|No Value|smicln|No Value"/>
  <p:tag name="TOTALRESPONSES" val="1"/>
  <p:tag name="RESPONSECOUNT" val="27"/>
  <p:tag name="SLICED" val="False"/>
  <p:tag name="RESPONSES" val="321;"/>
  <p:tag name="CHARTSTRINGSTD" val="10 9 8 0 0 0 0 0 0"/>
  <p:tag name="CHARTSTRINGREV" val="0 0 0 0 0 0 8 9 10"/>
  <p:tag name="CHARTSTRINGSTDPER" val="0.37037037037037 0.333333333333333 0.296296296296296 0 0 0 0 0 0"/>
  <p:tag name="CHARTSTRINGREVPER" val="0 0 0 0 0 0 0.296296296296296 0.333333333333333 0.37037037037037"/>
  <p:tag name="RESPONSESGATHERED" val="False"/>
  <p:tag name="ANONYMOUSTEMP"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F89705E00D4A4B8133F78144E25D1A" ma:contentTypeVersion="18" ma:contentTypeDescription="Create a new document." ma:contentTypeScope="" ma:versionID="522878e96909f6d0100b7c6b62ecd963">
  <xsd:schema xmlns:xsd="http://www.w3.org/2001/XMLSchema" xmlns:xs="http://www.w3.org/2001/XMLSchema" xmlns:p="http://schemas.microsoft.com/office/2006/metadata/properties" xmlns:ns2="ad52bdcb-c82d-4d18-b7f1-e2d22c28dec2" xmlns:ns3="05fa5606-9c65-4a32-9478-e82264793de9" xmlns:ns4="ab06a5aa-8e31-4bdb-9b13-38c58a92ec8a" targetNamespace="http://schemas.microsoft.com/office/2006/metadata/properties" ma:root="true" ma:fieldsID="8f3abadce6d6c27ab4432a862a759b3e" ns2:_="" ns3:_="" ns4:_="">
    <xsd:import namespace="ad52bdcb-c82d-4d18-b7f1-e2d22c28dec2"/>
    <xsd:import namespace="05fa5606-9c65-4a32-9478-e82264793de9"/>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52bdcb-c82d-4d18-b7f1-e2d22c28de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a5606-9c65-4a32-9478-e82264793d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3347e8-8ee3-422e-a7a8-96e5cd17af61}" ma:internalName="TaxCatchAll" ma:showField="CatchAllData" ma:web="05fa5606-9c65-4a32-9478-e82264793d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ad52bdcb-c82d-4d18-b7f1-e2d22c28dec2">
      <Terms xmlns="http://schemas.microsoft.com/office/infopath/2007/PartnerControls"/>
    </lcf76f155ced4ddcb4097134ff3c332f>
    <SharedWithUsers xmlns="05fa5606-9c65-4a32-9478-e82264793de9">
      <UserInfo>
        <DisplayName>DENNISE O DRURY</DisplayName>
        <AccountId>23</AccountId>
        <AccountType/>
      </UserInfo>
      <UserInfo>
        <DisplayName>Eddie Kasner</DisplayName>
        <AccountId>6</AccountId>
        <AccountType/>
      </UserInfo>
      <UserInfo>
        <DisplayName>Marcy Harrington</DisplayName>
        <AccountId>14</AccountId>
        <AccountType/>
      </UserInfo>
      <UserInfo>
        <DisplayName>Michael G Yost</DisplayName>
        <AccountId>19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966857-B208-4F0E-97FB-D464A8C41F8D}">
  <ds:schemaRefs>
    <ds:schemaRef ds:uri="05fa5606-9c65-4a32-9478-e82264793de9"/>
    <ds:schemaRef ds:uri="ab06a5aa-8e31-4bdb-9b13-38c58a92ec8a"/>
    <ds:schemaRef ds:uri="ad52bdcb-c82d-4d18-b7f1-e2d22c28de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2753D7-3674-4B8C-B69D-5DC2D5C9E34D}">
  <ds:schemaRefs>
    <ds:schemaRef ds:uri="05fa5606-9c65-4a32-9478-e82264793de9"/>
    <ds:schemaRef ds:uri="ab06a5aa-8e31-4bdb-9b13-38c58a92ec8a"/>
    <ds:schemaRef ds:uri="ad52bdcb-c82d-4d18-b7f1-e2d22c28de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E46C375-7532-4A67-8894-CEA8AC354F45}">
  <ds:schemaRefs>
    <ds:schemaRef ds:uri="http://schemas.microsoft.com/sharepoint/v3/contenttype/forms"/>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Facet</Template>
  <TotalTime>2600</TotalTime>
  <Words>2883</Words>
  <Application>Microsoft Office PowerPoint</Application>
  <PresentationFormat>On-screen Show (16:9)</PresentationFormat>
  <Paragraphs>361</Paragraphs>
  <Slides>34</Slides>
  <Notes>26</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34</vt:i4>
      </vt:variant>
    </vt:vector>
  </HeadingPairs>
  <TitlesOfParts>
    <vt:vector size="53" baseType="lpstr">
      <vt:lpstr>inherit</vt:lpstr>
      <vt:lpstr>David</vt:lpstr>
      <vt:lpstr>Open Sans</vt:lpstr>
      <vt:lpstr>Merriweather Sans</vt:lpstr>
      <vt:lpstr>Carlito</vt:lpstr>
      <vt:lpstr>Wingdings</vt:lpstr>
      <vt:lpstr>Symbol</vt:lpstr>
      <vt:lpstr>Segoe UI</vt:lpstr>
      <vt:lpstr>Calibri</vt:lpstr>
      <vt:lpstr>Encode Sans Normal Black</vt:lpstr>
      <vt:lpstr>Arial</vt:lpstr>
      <vt:lpstr>Uni Sans</vt:lpstr>
      <vt:lpstr>Lucida Grande</vt:lpstr>
      <vt:lpstr>Noto Sans Symbols</vt:lpstr>
      <vt:lpstr>Open Sans Light</vt:lpstr>
      <vt:lpstr>Courier New</vt:lpstr>
      <vt:lpstr>Open Sans ExtraBold</vt:lpstr>
      <vt:lpstr>Encode Sans Condensed Thin</vt:lpstr>
      <vt:lpstr>Office Theme</vt:lpstr>
      <vt:lpstr>PowerPoint Presentation</vt:lpstr>
      <vt:lpstr>PowerPoint Presentation</vt:lpstr>
      <vt:lpstr>PowerPoint Presentation</vt:lpstr>
      <vt:lpstr>Partnering with Workers, Employers, and Communities</vt:lpstr>
      <vt:lpstr>PowerPoint Presentation</vt:lpstr>
      <vt:lpstr>PowerPoint Presentation</vt:lpstr>
      <vt:lpstr>PowerPoint Presentation</vt:lpstr>
      <vt:lpstr>PowerPoint Presentation</vt:lpstr>
      <vt:lpstr>PowerPoint Presentation</vt:lpstr>
      <vt:lpstr>Contract Logger Polling and Safety Education WA, OR, and ID 2018-2019</vt:lpstr>
      <vt:lpstr>WHAT TRAINING TOPICS WOULD BE MOST USEFUL TO IMPROVE SAFETY? (PRIORITY TOP 3)</vt:lpstr>
      <vt:lpstr>NW Logging Safety Summit Feb 20, 2019, Springfield, OR</vt:lpstr>
      <vt:lpstr>LOGGING SUMMIT - FUTURE PLANNING RESULTS </vt:lpstr>
      <vt:lpstr>Western Regional S&amp;H Conf Forestry Safety Innovations and Populations Session, 2019</vt:lpstr>
      <vt:lpstr>PowerPoint Presentation</vt:lpstr>
      <vt:lpstr>PowerPoint Presentation</vt:lpstr>
      <vt:lpstr>Results – Fatigue &amp; Sleep</vt:lpstr>
      <vt:lpstr>Results – Job Demands &amp; Support</vt:lpstr>
      <vt:lpstr>Results – Loggers Exchange Log Trucking Claims 2011-2021 (334 claims)</vt:lpstr>
      <vt:lpstr>PowerPoint Presentation</vt:lpstr>
      <vt:lpstr>PowerPoint Presentation</vt:lpstr>
      <vt:lpstr>PowerPoint Presentation</vt:lpstr>
      <vt:lpstr>PowerPoint Presentation</vt:lpstr>
      <vt:lpstr>Worker participants (99)</vt:lpstr>
      <vt:lpstr>Results - Injuries &amp; risk factors</vt:lpstr>
      <vt:lpstr>PowerPoint Presentation</vt:lpstr>
      <vt:lpstr>NW Forestry Top Injury &amp; Illness (Qualitative)</vt:lpstr>
      <vt:lpstr>EVENT – Accepted Claims, Logging, WA</vt:lpstr>
      <vt:lpstr>NATURE – Accepted Claims, Logging, WA</vt:lpstr>
      <vt:lpstr>Forestry Injury Root Cause &amp; Priorities</vt:lpstr>
      <vt:lpstr>PowerPoint Presentation</vt:lpstr>
      <vt:lpstr>NW FORESTRY SAFETY WORKING GROUP 2023 - 2027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Letty Limbach</dc:creator>
  <cp:lastModifiedBy>Judy Lysiak</cp:lastModifiedBy>
  <cp:revision>46</cp:revision>
  <dcterms:created xsi:type="dcterms:W3CDTF">2016-11-01T21:51:37Z</dcterms:created>
  <dcterms:modified xsi:type="dcterms:W3CDTF">2024-10-03T19:29:34Z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0x01010095F89705E00D4A4B8133F78144E25D1A</vt:lpwstr>
  </property>
  <property fmtid="{D5CDD505-2E9C-101B-9397-08002B2CF9AE}" pid="3" name="MediaServiceImageTags">
    <vt:lpwstr/>
  </property>
</Properties>
</file>